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84F7-318E-446E-BDC4-59A1C40B90B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DC96C-68BC-4610-9B4A-2BB71FB6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1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84F7-318E-446E-BDC4-59A1C40B90B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DC96C-68BC-4610-9B4A-2BB71FB6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1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84F7-318E-446E-BDC4-59A1C40B90B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DC96C-68BC-4610-9B4A-2BB71FB6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1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84F7-318E-446E-BDC4-59A1C40B90B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DC96C-68BC-4610-9B4A-2BB71FB6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84F7-318E-446E-BDC4-59A1C40B90B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DC96C-68BC-4610-9B4A-2BB71FB6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84F7-318E-446E-BDC4-59A1C40B90B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DC96C-68BC-4610-9B4A-2BB71FB6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5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84F7-318E-446E-BDC4-59A1C40B90B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DC96C-68BC-4610-9B4A-2BB71FB6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61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84F7-318E-446E-BDC4-59A1C40B90B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DC96C-68BC-4610-9B4A-2BB71FB6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1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84F7-318E-446E-BDC4-59A1C40B90B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DC96C-68BC-4610-9B4A-2BB71FB6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9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84F7-318E-446E-BDC4-59A1C40B90B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DC96C-68BC-4610-9B4A-2BB71FB6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9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84F7-318E-446E-BDC4-59A1C40B90B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DC96C-68BC-4610-9B4A-2BB71FB6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4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B84F7-318E-446E-BDC4-59A1C40B90B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DC96C-68BC-4610-9B4A-2BB71FB6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44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gi.com/Technology/STL/Container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Non-member begin() and end()</a:t>
            </a:r>
            <a:br>
              <a:rPr lang="en-US" dirty="0" smtClean="0"/>
            </a:br>
            <a:r>
              <a:rPr lang="en-US" dirty="0" smtClean="0"/>
              <a:t>or C++11 iterator range </a:t>
            </a:r>
            <a:r>
              <a:rPr lang="en-US" dirty="0" err="1" smtClean="0"/>
              <a:t>accrss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Sven Johannsen</a:t>
            </a:r>
            <a:br>
              <a:rPr lang="en-US" dirty="0" smtClean="0"/>
            </a:br>
            <a:r>
              <a:rPr lang="en-US" dirty="0" smtClean="0"/>
              <a:t>14.08.2014</a:t>
            </a:r>
          </a:p>
          <a:p>
            <a:r>
              <a:rPr lang="en-US" dirty="0" smtClean="0"/>
              <a:t>C++ User Group Aachen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501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Always use nonmember begin(x) and end(x)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i="1" dirty="0" smtClean="0"/>
              <a:t>“Always use nonmember begin(x) and end(x) (not </a:t>
            </a:r>
            <a:r>
              <a:rPr lang="en-US" i="1" dirty="0" err="1" smtClean="0"/>
              <a:t>x.begin</a:t>
            </a:r>
            <a:r>
              <a:rPr lang="en-US" i="1" dirty="0" smtClean="0"/>
              <a:t>() and </a:t>
            </a:r>
            <a:r>
              <a:rPr lang="en-US" i="1" dirty="0" err="1" smtClean="0"/>
              <a:t>x.end</a:t>
            </a:r>
            <a:r>
              <a:rPr lang="en-US" i="1" dirty="0" smtClean="0"/>
              <a:t>()), because begin(x) and end(x) are extensible and can be adapted to work with all container types – even arrays – not just containers that follow the STL style of providing </a:t>
            </a:r>
            <a:r>
              <a:rPr lang="en-US" i="1" dirty="0" err="1" smtClean="0"/>
              <a:t>x.begin</a:t>
            </a:r>
            <a:r>
              <a:rPr lang="en-US" i="1" dirty="0" smtClean="0"/>
              <a:t>() and </a:t>
            </a:r>
            <a:r>
              <a:rPr lang="en-US" i="1" dirty="0" err="1" smtClean="0"/>
              <a:t>x.end</a:t>
            </a:r>
            <a:r>
              <a:rPr lang="en-US" i="1" dirty="0" smtClean="0"/>
              <a:t>() member functions.”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Herb Sutter</a:t>
            </a:r>
          </a:p>
          <a:p>
            <a:pPr marL="0" indent="0" algn="r">
              <a:buNone/>
            </a:pPr>
            <a:r>
              <a:rPr lang="en-US" dirty="0" smtClean="0"/>
              <a:t>Elements of Modern C++ Style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99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ISO 14882 - 2011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24.6.5 range access [</a:t>
            </a:r>
            <a:r>
              <a:rPr lang="en-US" b="1" dirty="0" err="1" smtClean="0"/>
              <a:t>iterator.range</a:t>
            </a:r>
            <a:r>
              <a:rPr lang="en-US" b="1" dirty="0" smtClean="0"/>
              <a:t>]</a:t>
            </a:r>
          </a:p>
          <a:p>
            <a:pPr marL="0" indent="0">
              <a:buNone/>
            </a:pPr>
            <a:r>
              <a:rPr lang="en-US" b="1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template &lt;class C&gt; auto begin(C&amp; c) -&gt; </a:t>
            </a:r>
            <a:r>
              <a:rPr lang="en-US" dirty="0" err="1" smtClean="0"/>
              <a:t>decltype</a:t>
            </a:r>
            <a:r>
              <a:rPr lang="en-US" dirty="0" smtClean="0"/>
              <a:t>(</a:t>
            </a:r>
            <a:r>
              <a:rPr lang="en-US" dirty="0" err="1" smtClean="0"/>
              <a:t>c.begin</a:t>
            </a:r>
            <a:r>
              <a:rPr lang="en-US" dirty="0" smtClean="0"/>
              <a:t>());</a:t>
            </a:r>
          </a:p>
          <a:p>
            <a:pPr marL="0" indent="0">
              <a:buNone/>
            </a:pPr>
            <a:r>
              <a:rPr lang="en-US" dirty="0" smtClean="0"/>
              <a:t>template &lt;class C&gt; auto begin(</a:t>
            </a:r>
            <a:r>
              <a:rPr lang="en-US" dirty="0" err="1" smtClean="0"/>
              <a:t>const</a:t>
            </a:r>
            <a:r>
              <a:rPr lang="en-US" dirty="0" smtClean="0"/>
              <a:t> C&amp; c) -&gt; </a:t>
            </a:r>
            <a:r>
              <a:rPr lang="en-US" dirty="0" err="1" smtClean="0"/>
              <a:t>decltype</a:t>
            </a:r>
            <a:r>
              <a:rPr lang="en-US" dirty="0" smtClean="0"/>
              <a:t>(</a:t>
            </a:r>
            <a:r>
              <a:rPr lang="en-US" dirty="0" err="1" smtClean="0"/>
              <a:t>c.begin</a:t>
            </a:r>
            <a:r>
              <a:rPr lang="en-US" dirty="0" smtClean="0"/>
              <a:t>());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template &lt;class C&gt; auto end(C&amp; c) -&gt; </a:t>
            </a:r>
            <a:r>
              <a:rPr lang="en-US" dirty="0" err="1" smtClean="0"/>
              <a:t>decltype</a:t>
            </a:r>
            <a:r>
              <a:rPr lang="en-US" dirty="0" smtClean="0"/>
              <a:t>(</a:t>
            </a:r>
            <a:r>
              <a:rPr lang="en-US" dirty="0" err="1" smtClean="0"/>
              <a:t>c.end</a:t>
            </a:r>
            <a:r>
              <a:rPr lang="en-US" dirty="0" smtClean="0"/>
              <a:t>());</a:t>
            </a:r>
          </a:p>
          <a:p>
            <a:pPr marL="0" indent="0">
              <a:buNone/>
            </a:pPr>
            <a:r>
              <a:rPr lang="en-US" dirty="0" smtClean="0"/>
              <a:t>template &lt;class C&gt; auto end(</a:t>
            </a:r>
            <a:r>
              <a:rPr lang="en-US" dirty="0" err="1" smtClean="0"/>
              <a:t>const</a:t>
            </a:r>
            <a:r>
              <a:rPr lang="en-US" dirty="0" smtClean="0"/>
              <a:t> C&amp; c) -&gt; </a:t>
            </a:r>
            <a:r>
              <a:rPr lang="en-US" dirty="0" err="1" smtClean="0"/>
              <a:t>decltype</a:t>
            </a:r>
            <a:r>
              <a:rPr lang="en-US" dirty="0" smtClean="0"/>
              <a:t>(</a:t>
            </a:r>
            <a:r>
              <a:rPr lang="en-US" dirty="0" err="1" smtClean="0"/>
              <a:t>c.end</a:t>
            </a:r>
            <a:r>
              <a:rPr lang="en-US" dirty="0" smtClean="0"/>
              <a:t>());</a:t>
            </a:r>
          </a:p>
          <a:p>
            <a:pPr marL="0" indent="0">
              <a:buNone/>
            </a:pPr>
            <a:r>
              <a:rPr lang="en-US" b="1" dirty="0" smtClean="0"/>
              <a:t>…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684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Boost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 smtClean="0"/>
              <a:t>“A Range is a </a:t>
            </a:r>
            <a:r>
              <a:rPr lang="en-US" b="1" i="1" dirty="0" smtClean="0"/>
              <a:t>concept</a:t>
            </a:r>
            <a:r>
              <a:rPr lang="en-US" i="1" dirty="0" smtClean="0"/>
              <a:t> similar to the STL </a:t>
            </a:r>
            <a:r>
              <a:rPr lang="en-US" i="1" dirty="0" smtClean="0">
                <a:hlinkClick r:id="rId2"/>
              </a:rPr>
              <a:t>Container</a:t>
            </a:r>
            <a:r>
              <a:rPr lang="en-US" i="1" dirty="0" smtClean="0"/>
              <a:t> concept. </a:t>
            </a:r>
          </a:p>
          <a:p>
            <a:pPr marL="0" indent="0">
              <a:buNone/>
            </a:pPr>
            <a:r>
              <a:rPr lang="en-US" i="1" dirty="0" smtClean="0"/>
              <a:t>A Range provides iterators for accessing a half-open range [</a:t>
            </a:r>
            <a:r>
              <a:rPr lang="en-US" i="1" dirty="0" err="1" smtClean="0"/>
              <a:t>first,one_past_last</a:t>
            </a:r>
            <a:r>
              <a:rPr lang="en-US" i="1" dirty="0" smtClean="0"/>
              <a:t>) of elements and provides information about the number of elements in the Range. However, a Range has fewer requirements than a Container.”</a:t>
            </a:r>
          </a:p>
          <a:p>
            <a:pPr marL="0" indent="0" algn="r">
              <a:buNone/>
            </a:pPr>
            <a:r>
              <a:rPr lang="en-US" dirty="0" smtClean="0"/>
              <a:t>Boost</a:t>
            </a:r>
          </a:p>
          <a:p>
            <a:pPr marL="0" indent="0" algn="r">
              <a:buNone/>
            </a:pPr>
            <a:r>
              <a:rPr lang="en-US" dirty="0" smtClean="0"/>
              <a:t>Range / Overview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410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between Container and Range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5125" y="1646238"/>
            <a:ext cx="3824738" cy="4206875"/>
          </a:xfrm>
        </p:spPr>
        <p:txBody>
          <a:bodyPr/>
          <a:lstStyle/>
          <a:p>
            <a:r>
              <a:rPr lang="en-US" dirty="0" smtClean="0"/>
              <a:t>(STL-) Container</a:t>
            </a:r>
            <a:endParaRPr lang="en-US" dirty="0"/>
          </a:p>
          <a:p>
            <a:r>
              <a:rPr lang="en-US" sz="2400" dirty="0"/>
              <a:t>begin() and end() member functions</a:t>
            </a:r>
          </a:p>
          <a:p>
            <a:endParaRPr lang="en-US" sz="2400" dirty="0"/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auto it1 =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cont.begin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auto it2 =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cont.end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endParaRPr lang="en-US" sz="2400" dirty="0"/>
          </a:p>
          <a:p>
            <a:r>
              <a:rPr lang="en-US" sz="2400" dirty="0"/>
              <a:t>e.g. </a:t>
            </a:r>
            <a:r>
              <a:rPr lang="en-US" sz="2400" dirty="0" err="1"/>
              <a:t>std</a:t>
            </a:r>
            <a:r>
              <a:rPr lang="en-US" sz="2400" dirty="0"/>
              <a:t>::vector, </a:t>
            </a:r>
            <a:r>
              <a:rPr lang="en-US" sz="2400" dirty="0" err="1"/>
              <a:t>std</a:t>
            </a:r>
            <a:r>
              <a:rPr lang="en-US" sz="2400" dirty="0"/>
              <a:t>::list, </a:t>
            </a:r>
            <a:r>
              <a:rPr lang="en-US" sz="2400" dirty="0" err="1"/>
              <a:t>std</a:t>
            </a:r>
            <a:r>
              <a:rPr lang="en-US" sz="2400" dirty="0"/>
              <a:t>::</a:t>
            </a:r>
            <a:r>
              <a:rPr lang="en-US" sz="2400" dirty="0" smtClean="0"/>
              <a:t>map</a:t>
            </a: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02741" y="1648510"/>
            <a:ext cx="4491134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600"/>
              </a:spcBef>
              <a:spcAft>
                <a:spcPct val="0"/>
              </a:spcAft>
              <a:buNone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347663" indent="-347663" algn="l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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685800" indent="-338138" algn="l" rtl="0" eaLnBrk="0" fontAlgn="base" hangingPunct="0">
              <a:spcBef>
                <a:spcPts val="500"/>
              </a:spcBef>
              <a:spcAft>
                <a:spcPct val="0"/>
              </a:spcAft>
              <a:buFont typeface="Arial Narrow" pitchFamily="34" charset="0"/>
              <a:buChar char="–"/>
              <a:defRPr sz="26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033463" indent="-3476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371600" indent="-338138" algn="l" rtl="0" eaLnBrk="0" fontAlgn="base" hangingPunct="0">
              <a:spcBef>
                <a:spcPts val="125"/>
              </a:spcBef>
              <a:spcAft>
                <a:spcPct val="0"/>
              </a:spcAft>
              <a:buFont typeface="Arial Narrow" pitchFamily="34" charset="0"/>
              <a:buChar char="–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Range</a:t>
            </a:r>
          </a:p>
          <a:p>
            <a:r>
              <a:rPr lang="en-US" sz="2400" dirty="0" smtClean="0"/>
              <a:t>non </a:t>
            </a:r>
            <a:r>
              <a:rPr lang="en-US" sz="2400" dirty="0"/>
              <a:t>member begin() and end() functions</a:t>
            </a:r>
          </a:p>
          <a:p>
            <a:endParaRPr lang="en-US" sz="2400" dirty="0"/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auto it1 = begin(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auto it2 = end(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endParaRPr lang="en-US" sz="2400" dirty="0"/>
          </a:p>
          <a:p>
            <a:r>
              <a:rPr lang="en-US" sz="2400" dirty="0"/>
              <a:t>e.g. </a:t>
            </a:r>
            <a:r>
              <a:rPr lang="en-US" sz="2400" dirty="0" err="1"/>
              <a:t>std</a:t>
            </a:r>
            <a:r>
              <a:rPr lang="en-US" sz="2400" dirty="0"/>
              <a:t>::vector, </a:t>
            </a:r>
            <a:r>
              <a:rPr lang="en-US" sz="2400" dirty="0" err="1"/>
              <a:t>std</a:t>
            </a:r>
            <a:r>
              <a:rPr lang="en-US" sz="2400" dirty="0"/>
              <a:t>::list, </a:t>
            </a:r>
            <a:r>
              <a:rPr lang="en-US" sz="2400" dirty="0" err="1"/>
              <a:t>std</a:t>
            </a:r>
            <a:r>
              <a:rPr lang="en-US" sz="2400" dirty="0"/>
              <a:t>::</a:t>
            </a:r>
            <a:r>
              <a:rPr lang="en-US" sz="2400" dirty="0" smtClean="0"/>
              <a:t>map </a:t>
            </a:r>
          </a:p>
          <a:p>
            <a:r>
              <a:rPr lang="en-US" sz="2400" dirty="0" smtClean="0"/>
              <a:t>and </a:t>
            </a:r>
            <a:r>
              <a:rPr lang="en-US" sz="2400" dirty="0"/>
              <a:t>double[10</a:t>
            </a:r>
            <a:r>
              <a:rPr lang="en-US" sz="2400" dirty="0" smtClean="0"/>
              <a:t>], </a:t>
            </a:r>
            <a:r>
              <a:rPr lang="en-US" sz="2400" dirty="0" err="1" smtClean="0"/>
              <a:t>std</a:t>
            </a:r>
            <a:r>
              <a:rPr lang="en-US" sz="2400" dirty="0" smtClean="0"/>
              <a:t>::</a:t>
            </a:r>
            <a:r>
              <a:rPr lang="en-US" sz="2400" dirty="0" err="1" smtClean="0"/>
              <a:t>valarray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5325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Member begin() and end()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Unified iterator access for any container</a:t>
            </a:r>
          </a:p>
          <a:p>
            <a:pPr marL="0" indent="0">
              <a:buNone/>
            </a:pPr>
            <a:r>
              <a:rPr lang="en-US" sz="2400" dirty="0" smtClean="0"/>
              <a:t>Addition level of abstraction for an iterator access.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template&lt;class CONT&gt; void foo(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CONT&amp; 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338137" lvl="2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for(auto it = begin(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it != end(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++it) {</a:t>
            </a:r>
          </a:p>
          <a:p>
            <a:pPr marL="338137" lvl="2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&lt;&lt; *it &lt;&lt; " ";</a:t>
            </a:r>
          </a:p>
          <a:p>
            <a:pPr marL="338137" lvl="2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lvl="1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lvl="1" indent="0">
              <a:buNone/>
            </a:pP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 smtClean="0"/>
              <a:t>This code runs with any container (if non-member begin() and end() are overloaded).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951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Non-Member for Non-STL Container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E.g.: Range based for loop for non STL containers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template&lt;class T&gt;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CArrayIterator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&lt;T&gt; begin(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CArray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&lt;T&gt;&amp;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template&lt;class T&gt;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CArrayIterator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&lt;T&gt; end(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CArray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&lt;T&gt;&amp;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CArray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for(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: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  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&lt;&lt;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&lt;&lt; " " &lt;&lt;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endl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sorted =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is_sorted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(begin(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end(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186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C++14 will also introduce non-member </a:t>
            </a:r>
          </a:p>
          <a:p>
            <a:pPr marL="457200" indent="-457200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cbegin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, </a:t>
            </a:r>
          </a:p>
          <a:p>
            <a:pPr marL="457200" indent="-457200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cend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, </a:t>
            </a:r>
          </a:p>
          <a:p>
            <a:pPr marL="457200" indent="-457200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rbegin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, </a:t>
            </a:r>
          </a:p>
          <a:p>
            <a:pPr marL="457200" indent="-457200"/>
            <a:r>
              <a:rPr lang="en-US" dirty="0" smtClean="0"/>
              <a:t>rend(), </a:t>
            </a:r>
          </a:p>
          <a:p>
            <a:pPr marL="457200" indent="-457200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crbegin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 and </a:t>
            </a:r>
          </a:p>
          <a:p>
            <a:pPr marL="457200" indent="-457200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crend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101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344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Non-member begin() and end() or C++11 iterator range accrss</vt:lpstr>
      <vt:lpstr>Always use nonmember begin(x) and end(x)</vt:lpstr>
      <vt:lpstr>From ISO 14882 - 2011</vt:lpstr>
      <vt:lpstr>From Boost</vt:lpstr>
      <vt:lpstr>Differences between Container and Range</vt:lpstr>
      <vt:lpstr>Non Member begin() and end()</vt:lpstr>
      <vt:lpstr>Non-Member for Non-STL Container</vt:lpstr>
      <vt:lpstr>C++14</vt:lpstr>
    </vt:vector>
  </TitlesOfParts>
  <Company>Schlumberger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Non-member begin() and end() or C++11 iterator range accrss</dc:title>
  <dc:creator>Sven Johannsen</dc:creator>
  <cp:lastModifiedBy>Sven Johannsen</cp:lastModifiedBy>
  <cp:revision>2</cp:revision>
  <dcterms:created xsi:type="dcterms:W3CDTF">2014-07-10T13:45:24Z</dcterms:created>
  <dcterms:modified xsi:type="dcterms:W3CDTF">2014-07-10T13:50:38Z</dcterms:modified>
</cp:coreProperties>
</file>