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715000" type="screen16x1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750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A4CE9-6B6C-5B45-A08E-0C28ABA3B64C}" type="datetimeFigureOut">
              <a:rPr lang="de-DE" smtClean="0"/>
              <a:pPr/>
              <a:t>18.11.2014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24142-C995-104B-8B73-3D50287A610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fritzing.org/home" TargetMode="External"/><Relationship Id="rId3" Type="http://schemas.openxmlformats.org/officeDocument/2006/relationships/hyperlink" Target="http://www.baeyens.it/eclipse" TargetMode="External"/><Relationship Id="rId7" Type="http://schemas.openxmlformats.org/officeDocument/2006/relationships/hyperlink" Target="http://arduino.cc/en/Main/Products" TargetMode="External"/><Relationship Id="rId2" Type="http://schemas.openxmlformats.org/officeDocument/2006/relationships/hyperlink" Target="http://arduino.cc/en/Main/Soft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ocessing.org" TargetMode="External"/><Relationship Id="rId5" Type="http://schemas.openxmlformats.org/officeDocument/2006/relationships/hyperlink" Target="http://arduino.cc/de/Reference/Libraries" TargetMode="External"/><Relationship Id="rId10" Type="http://schemas.openxmlformats.org/officeDocument/2006/relationships/hyperlink" Target="http://hci.rwth-aachen.de/dorkbot" TargetMode="External"/><Relationship Id="rId4" Type="http://schemas.openxmlformats.org/officeDocument/2006/relationships/hyperlink" Target="http://arduino.cc/en/Reference/HomePage" TargetMode="External"/><Relationship Id="rId9" Type="http://schemas.openxmlformats.org/officeDocument/2006/relationships/hyperlink" Target="http://hci.rwth-aachen.de/arduin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Arduino</a:t>
            </a:r>
            <a:r>
              <a:rPr lang="de-DE" dirty="0"/>
              <a:t>: Eine kurze Einführung (Nov. 2015)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Wolfgang.Keller@wobilix.de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5926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Beispiel: </a:t>
            </a:r>
            <a:r>
              <a:rPr lang="de-DE" dirty="0" smtClean="0"/>
              <a:t>Wetterstation/Sender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err="1"/>
              <a:t>Arduino</a:t>
            </a:r>
            <a:r>
              <a:rPr lang="de-DE" sz="2800" dirty="0"/>
              <a:t> mit </a:t>
            </a:r>
            <a:r>
              <a:rPr lang="de-DE" sz="2800" dirty="0" smtClean="0"/>
              <a:t>Atmega328p </a:t>
            </a:r>
            <a:r>
              <a:rPr lang="de-DE" sz="2800" dirty="0"/>
              <a:t>ersetzt</a:t>
            </a:r>
          </a:p>
          <a:p>
            <a:r>
              <a:rPr lang="de-DE" sz="2800" dirty="0"/>
              <a:t>Nächster Schritt des </a:t>
            </a:r>
            <a:r>
              <a:rPr lang="de-DE" sz="2800" dirty="0" err="1"/>
              <a:t>Prototyping</a:t>
            </a:r>
            <a:endParaRPr lang="de-DE" sz="2800" dirty="0"/>
          </a:p>
          <a:p>
            <a:r>
              <a:rPr lang="de-DE" sz="2800" dirty="0" err="1"/>
              <a:t>Microcontroller</a:t>
            </a:r>
            <a:r>
              <a:rPr lang="de-DE" sz="2800" dirty="0"/>
              <a:t> mit Temperatur-, Luftdruck- und Luftfeuchtigkeitssensor</a:t>
            </a:r>
          </a:p>
          <a:p>
            <a:r>
              <a:rPr lang="de-DE" sz="2800" dirty="0"/>
              <a:t>Billigere </a:t>
            </a:r>
            <a:br>
              <a:rPr lang="de-DE" sz="2800" dirty="0"/>
            </a:br>
            <a:r>
              <a:rPr lang="de-DE" sz="2800" dirty="0" smtClean="0"/>
              <a:t>Komponenten</a:t>
            </a:r>
            <a:endParaRPr lang="de-DE" sz="2800" dirty="0"/>
          </a:p>
        </p:txBody>
      </p:sp>
      <p:pic>
        <p:nvPicPr>
          <p:cNvPr id="4" name="Bild 3" descr="WetterstationSender-bare_Steckplatin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5080" y="3082901"/>
            <a:ext cx="4190609" cy="23913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7891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Beispiel: Wetterstation/Sender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1303842" y="950642"/>
            <a:ext cx="2040467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e-DE" sz="700" b="1" dirty="0" smtClean="0"/>
              <a:t>#</a:t>
            </a:r>
            <a:r>
              <a:rPr lang="de-DE" sz="700" b="1" dirty="0" err="1" smtClean="0"/>
              <a:t>include</a:t>
            </a:r>
            <a:r>
              <a:rPr lang="de-DE" sz="700" b="1" dirty="0" smtClean="0"/>
              <a:t> "</a:t>
            </a:r>
            <a:r>
              <a:rPr lang="de-DE" sz="700" b="1" dirty="0" err="1" smtClean="0"/>
              <a:t>WetterStationSender.h</a:t>
            </a:r>
            <a:r>
              <a:rPr lang="de-DE" sz="700" b="1" dirty="0" smtClean="0"/>
              <a:t>“</a:t>
            </a:r>
          </a:p>
          <a:p>
            <a:pPr marL="0" indent="0">
              <a:buFont typeface="Arial" pitchFamily="34" charset="0"/>
              <a:buNone/>
            </a:pPr>
            <a:endParaRPr lang="de-DE" sz="700" dirty="0" smtClean="0"/>
          </a:p>
          <a:p>
            <a:pPr marL="0" indent="0">
              <a:buFont typeface="Arial" pitchFamily="34" charset="0"/>
              <a:buNone/>
            </a:pPr>
            <a:r>
              <a:rPr lang="de-DE" sz="700" b="1" dirty="0" smtClean="0"/>
              <a:t>#</a:t>
            </a:r>
            <a:r>
              <a:rPr lang="de-DE" sz="700" b="1" dirty="0" err="1" smtClean="0"/>
              <a:t>define</a:t>
            </a:r>
            <a:r>
              <a:rPr lang="de-DE" sz="700" b="1" dirty="0" smtClean="0"/>
              <a:t> ONE_WIRE_BUS 4</a:t>
            </a:r>
          </a:p>
          <a:p>
            <a:pPr marL="0" indent="0">
              <a:buFont typeface="Arial" pitchFamily="34" charset="0"/>
              <a:buNone/>
            </a:pPr>
            <a:r>
              <a:rPr lang="de-DE" sz="700" b="1" dirty="0" smtClean="0"/>
              <a:t>#</a:t>
            </a:r>
            <a:r>
              <a:rPr lang="de-DE" sz="700" b="1" dirty="0" err="1" smtClean="0"/>
              <a:t>define</a:t>
            </a:r>
            <a:r>
              <a:rPr lang="de-DE" sz="700" b="1" dirty="0" smtClean="0"/>
              <a:t> DHT22_PIN 3</a:t>
            </a:r>
          </a:p>
          <a:p>
            <a:pPr marL="0" indent="0">
              <a:buFont typeface="Arial" pitchFamily="34" charset="0"/>
              <a:buNone/>
            </a:pPr>
            <a:r>
              <a:rPr lang="de-DE" sz="700" b="1" dirty="0" smtClean="0"/>
              <a:t>#</a:t>
            </a:r>
            <a:r>
              <a:rPr lang="de-DE" sz="700" b="1" dirty="0" err="1" smtClean="0"/>
              <a:t>define</a:t>
            </a:r>
            <a:r>
              <a:rPr lang="de-DE" sz="700" b="1" dirty="0" smtClean="0"/>
              <a:t> CE_PIN 9</a:t>
            </a:r>
          </a:p>
          <a:p>
            <a:pPr marL="0" indent="0">
              <a:buFont typeface="Arial" pitchFamily="34" charset="0"/>
              <a:buNone/>
            </a:pPr>
            <a:r>
              <a:rPr lang="de-DE" sz="700" b="1" dirty="0" smtClean="0"/>
              <a:t>#</a:t>
            </a:r>
            <a:r>
              <a:rPr lang="de-DE" sz="700" b="1" dirty="0" err="1" smtClean="0"/>
              <a:t>define</a:t>
            </a:r>
            <a:r>
              <a:rPr lang="de-DE" sz="700" b="1" dirty="0" smtClean="0"/>
              <a:t> CSN_PIN 10</a:t>
            </a:r>
          </a:p>
          <a:p>
            <a:pPr marL="0" indent="0">
              <a:buFont typeface="Arial" pitchFamily="34" charset="0"/>
              <a:buNone/>
            </a:pPr>
            <a:r>
              <a:rPr lang="de-DE" sz="700" b="1" dirty="0" smtClean="0"/>
              <a:t>#</a:t>
            </a:r>
            <a:r>
              <a:rPr lang="de-DE" sz="700" b="1" dirty="0" err="1" smtClean="0"/>
              <a:t>define</a:t>
            </a:r>
            <a:r>
              <a:rPr lang="de-DE" sz="700" b="1" dirty="0" smtClean="0"/>
              <a:t> PRINTF_BUF 20</a:t>
            </a:r>
          </a:p>
          <a:p>
            <a:pPr marL="0" indent="0">
              <a:buFont typeface="Arial" pitchFamily="34" charset="0"/>
              <a:buNone/>
            </a:pPr>
            <a:endParaRPr lang="de-DE" sz="700" dirty="0" smtClean="0"/>
          </a:p>
          <a:p>
            <a:pPr marL="0" indent="0">
              <a:buFont typeface="Arial" pitchFamily="34" charset="0"/>
              <a:buNone/>
            </a:pPr>
            <a:r>
              <a:rPr lang="de-DE" sz="700" dirty="0" err="1" smtClean="0"/>
              <a:t>OneWire</a:t>
            </a:r>
            <a:r>
              <a:rPr lang="de-DE" sz="700" dirty="0" smtClean="0"/>
              <a:t> </a:t>
            </a:r>
            <a:r>
              <a:rPr lang="de-DE" sz="700" dirty="0" err="1" smtClean="0"/>
              <a:t>oneWire</a:t>
            </a:r>
            <a:r>
              <a:rPr lang="de-DE" sz="700" dirty="0" smtClean="0"/>
              <a:t>(ONE_WIRE_BUS);</a:t>
            </a:r>
          </a:p>
          <a:p>
            <a:pPr marL="0" indent="0">
              <a:buFont typeface="Arial" pitchFamily="34" charset="0"/>
              <a:buNone/>
            </a:pPr>
            <a:r>
              <a:rPr lang="de-DE" sz="700" dirty="0" err="1" smtClean="0"/>
              <a:t>DallasTemperature</a:t>
            </a:r>
            <a:r>
              <a:rPr lang="de-DE" sz="700" dirty="0" smtClean="0"/>
              <a:t> </a:t>
            </a:r>
            <a:r>
              <a:rPr lang="de-DE" sz="700" dirty="0" err="1" smtClean="0"/>
              <a:t>sensors</a:t>
            </a:r>
            <a:r>
              <a:rPr lang="de-DE" sz="700" dirty="0" smtClean="0"/>
              <a:t>(&amp;</a:t>
            </a:r>
            <a:r>
              <a:rPr lang="de-DE" sz="700" dirty="0" err="1" smtClean="0"/>
              <a:t>oneWire</a:t>
            </a:r>
            <a:r>
              <a:rPr lang="de-DE" sz="700" dirty="0" smtClean="0"/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de-DE" sz="700" dirty="0" smtClean="0"/>
              <a:t>uint8_t </a:t>
            </a:r>
            <a:r>
              <a:rPr lang="de-DE" sz="700" dirty="0" err="1" smtClean="0"/>
              <a:t>getDeviceCount</a:t>
            </a:r>
            <a:r>
              <a:rPr lang="de-DE" sz="700" dirty="0" smtClean="0"/>
              <a:t> = 0;</a:t>
            </a:r>
          </a:p>
          <a:p>
            <a:pPr marL="0" indent="0">
              <a:buFont typeface="Arial" pitchFamily="34" charset="0"/>
              <a:buNone/>
            </a:pPr>
            <a:endParaRPr lang="de-DE" sz="700" dirty="0" smtClean="0"/>
          </a:p>
          <a:p>
            <a:pPr marL="0" indent="0">
              <a:buFont typeface="Arial" pitchFamily="34" charset="0"/>
              <a:buNone/>
            </a:pPr>
            <a:r>
              <a:rPr lang="de-DE" sz="700" dirty="0" err="1" smtClean="0"/>
              <a:t>dht</a:t>
            </a:r>
            <a:r>
              <a:rPr lang="de-DE" sz="700" dirty="0" smtClean="0"/>
              <a:t> DHT;</a:t>
            </a:r>
          </a:p>
          <a:p>
            <a:pPr marL="0" indent="0">
              <a:buFont typeface="Arial" pitchFamily="34" charset="0"/>
              <a:buNone/>
            </a:pPr>
            <a:endParaRPr lang="de-DE" sz="700" dirty="0" smtClean="0"/>
          </a:p>
          <a:p>
            <a:pPr marL="0" indent="0">
              <a:buFont typeface="Arial" pitchFamily="34" charset="0"/>
              <a:buNone/>
            </a:pPr>
            <a:r>
              <a:rPr lang="de-DE" sz="700" dirty="0" smtClean="0"/>
              <a:t>RF24 </a:t>
            </a:r>
            <a:r>
              <a:rPr lang="de-DE" sz="700" dirty="0" err="1" smtClean="0"/>
              <a:t>radio</a:t>
            </a:r>
            <a:r>
              <a:rPr lang="de-DE" sz="700" dirty="0" smtClean="0"/>
              <a:t>(CE_PIN, CSN_PIN);</a:t>
            </a:r>
          </a:p>
          <a:p>
            <a:pPr marL="0" indent="0">
              <a:buFont typeface="Arial" pitchFamily="34" charset="0"/>
              <a:buNone/>
            </a:pPr>
            <a:r>
              <a:rPr lang="de-DE" sz="700" b="1" dirty="0" err="1" smtClean="0"/>
              <a:t>const</a:t>
            </a:r>
            <a:r>
              <a:rPr lang="de-DE" sz="700" b="1" dirty="0" smtClean="0"/>
              <a:t> uint64_t </a:t>
            </a:r>
            <a:r>
              <a:rPr lang="de-DE" sz="700" b="1" dirty="0" err="1" smtClean="0"/>
              <a:t>pipe</a:t>
            </a:r>
            <a:r>
              <a:rPr lang="de-DE" sz="700" b="1" dirty="0" smtClean="0"/>
              <a:t> = 0xF0F0F0F0E1LL;</a:t>
            </a:r>
          </a:p>
          <a:p>
            <a:pPr marL="0" indent="0">
              <a:buFont typeface="Arial" pitchFamily="34" charset="0"/>
              <a:buNone/>
            </a:pPr>
            <a:endParaRPr lang="de-DE" sz="700" dirty="0" smtClean="0"/>
          </a:p>
          <a:p>
            <a:pPr marL="0" indent="0">
              <a:buFont typeface="Arial" pitchFamily="34" charset="0"/>
              <a:buNone/>
            </a:pPr>
            <a:r>
              <a:rPr lang="de-DE" sz="700" dirty="0" smtClean="0"/>
              <a:t>Adafruit_BMP085 </a:t>
            </a:r>
            <a:r>
              <a:rPr lang="de-DE" sz="700" dirty="0" err="1" smtClean="0"/>
              <a:t>bmp</a:t>
            </a:r>
            <a:r>
              <a:rPr lang="de-DE" sz="700" dirty="0" smtClean="0"/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de-DE" sz="700" b="1" dirty="0" err="1" smtClean="0"/>
              <a:t>bool</a:t>
            </a:r>
            <a:r>
              <a:rPr lang="de-DE" sz="700" b="1" dirty="0" smtClean="0"/>
              <a:t> BMP085 = </a:t>
            </a:r>
            <a:r>
              <a:rPr lang="de-DE" sz="700" b="1" dirty="0" err="1" smtClean="0"/>
              <a:t>false</a:t>
            </a:r>
            <a:r>
              <a:rPr lang="de-DE" sz="700" b="1" dirty="0" smtClean="0"/>
              <a:t>;</a:t>
            </a:r>
          </a:p>
          <a:p>
            <a:pPr marL="0" indent="0">
              <a:buFont typeface="Arial" pitchFamily="34" charset="0"/>
              <a:buNone/>
            </a:pPr>
            <a:endParaRPr lang="de-DE" sz="700" dirty="0" smtClean="0"/>
          </a:p>
          <a:p>
            <a:pPr marL="0" indent="0">
              <a:buFont typeface="Arial" pitchFamily="34" charset="0"/>
              <a:buNone/>
            </a:pPr>
            <a:r>
              <a:rPr lang="de-DE" sz="700" b="1" dirty="0" err="1" smtClean="0"/>
              <a:t>char</a:t>
            </a:r>
            <a:r>
              <a:rPr lang="de-DE" sz="700" b="1" dirty="0" smtClean="0"/>
              <a:t> </a:t>
            </a:r>
            <a:r>
              <a:rPr lang="de-DE" sz="700" b="1" dirty="0" err="1" smtClean="0"/>
              <a:t>buf</a:t>
            </a:r>
            <a:r>
              <a:rPr lang="de-DE" sz="700" b="1" dirty="0" smtClean="0"/>
              <a:t>[PRINTF_BUF];</a:t>
            </a:r>
          </a:p>
          <a:p>
            <a:pPr marL="0" indent="0">
              <a:buFont typeface="Arial" pitchFamily="34" charset="0"/>
              <a:buNone/>
            </a:pPr>
            <a:r>
              <a:rPr lang="de-DE" sz="700" b="1" dirty="0" err="1" smtClean="0"/>
              <a:t>char</a:t>
            </a:r>
            <a:r>
              <a:rPr lang="de-DE" sz="700" b="1" dirty="0" smtClean="0"/>
              <a:t> </a:t>
            </a:r>
            <a:r>
              <a:rPr lang="de-DE" sz="700" b="1" dirty="0" err="1" smtClean="0"/>
              <a:t>str</a:t>
            </a:r>
            <a:r>
              <a:rPr lang="de-DE" sz="700" b="1" dirty="0" smtClean="0"/>
              <a:t>[8];</a:t>
            </a:r>
          </a:p>
          <a:p>
            <a:pPr marL="0" indent="0">
              <a:buFont typeface="Arial" pitchFamily="34" charset="0"/>
              <a:buNone/>
            </a:pPr>
            <a:endParaRPr lang="de-DE" sz="700" dirty="0" smtClean="0"/>
          </a:p>
          <a:p>
            <a:pPr marL="0" indent="0">
              <a:buFont typeface="Arial" pitchFamily="34" charset="0"/>
              <a:buNone/>
            </a:pPr>
            <a:r>
              <a:rPr lang="de-DE" sz="700" b="1" dirty="0" err="1" smtClean="0"/>
              <a:t>void</a:t>
            </a:r>
            <a:r>
              <a:rPr lang="de-DE" sz="700" b="1" dirty="0" smtClean="0"/>
              <a:t> </a:t>
            </a:r>
            <a:r>
              <a:rPr lang="de-DE" sz="700" b="1" dirty="0" err="1" smtClean="0"/>
              <a:t>setup</a:t>
            </a:r>
            <a:r>
              <a:rPr lang="de-DE" sz="700" b="1" dirty="0" smtClean="0"/>
              <a:t>() {</a:t>
            </a:r>
          </a:p>
          <a:p>
            <a:pPr marL="0" indent="0">
              <a:buFont typeface="Arial" pitchFamily="34" charset="0"/>
              <a:buNone/>
            </a:pPr>
            <a:r>
              <a:rPr lang="nl-NL" sz="700" dirty="0" smtClean="0"/>
              <a:t> </a:t>
            </a:r>
            <a:r>
              <a:rPr lang="nl-NL" sz="700" dirty="0" err="1" smtClean="0"/>
              <a:t>Serial.begin</a:t>
            </a:r>
            <a:r>
              <a:rPr lang="nl-NL" sz="700" dirty="0" smtClean="0"/>
              <a:t>(115200);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 setupRF24();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 setupDS18x20();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 setupBMP085();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}</a:t>
            </a:r>
          </a:p>
          <a:p>
            <a:pPr marL="0" indent="0">
              <a:buFont typeface="Arial" pitchFamily="34" charset="0"/>
              <a:buNone/>
            </a:pPr>
            <a:endParaRPr lang="cs-CZ" sz="700" dirty="0" smtClean="0"/>
          </a:p>
          <a:p>
            <a:pPr marL="0" indent="0">
              <a:buFont typeface="Arial" pitchFamily="34" charset="0"/>
              <a:buNone/>
            </a:pPr>
            <a:r>
              <a:rPr lang="cs-CZ" sz="700" b="1" dirty="0" err="1" smtClean="0"/>
              <a:t>void</a:t>
            </a:r>
            <a:r>
              <a:rPr lang="cs-CZ" sz="700" b="1" dirty="0" smtClean="0"/>
              <a:t> </a:t>
            </a:r>
            <a:r>
              <a:rPr lang="cs-CZ" sz="700" b="1" dirty="0" err="1" smtClean="0"/>
              <a:t>loop</a:t>
            </a:r>
            <a:r>
              <a:rPr lang="cs-CZ" sz="700" b="1" dirty="0" smtClean="0"/>
              <a:t>() {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 getDS18x20();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 getDHT22();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 getBMP085();</a:t>
            </a:r>
          </a:p>
          <a:p>
            <a:pPr marL="0" indent="0">
              <a:buFont typeface="Arial" pitchFamily="34" charset="0"/>
              <a:buNone/>
            </a:pPr>
            <a:r>
              <a:rPr lang="cs-CZ" sz="700" dirty="0" smtClean="0"/>
              <a:t> </a:t>
            </a:r>
            <a:r>
              <a:rPr lang="cs-CZ" sz="700" dirty="0" err="1" smtClean="0"/>
              <a:t>sendData</a:t>
            </a:r>
            <a:r>
              <a:rPr lang="cs-CZ" sz="700" dirty="0" smtClean="0"/>
              <a:t>("</a:t>
            </a:r>
            <a:r>
              <a:rPr lang="cs-CZ" sz="700" u="sng" dirty="0" err="1" smtClean="0"/>
              <a:t>eof</a:t>
            </a:r>
            <a:r>
              <a:rPr lang="cs-CZ" sz="700" u="sng" dirty="0" smtClean="0"/>
              <a:t>");</a:t>
            </a:r>
          </a:p>
          <a:p>
            <a:pPr marL="0" indent="0">
              <a:buFont typeface="Arial" pitchFamily="34" charset="0"/>
              <a:buNone/>
            </a:pPr>
            <a:r>
              <a:rPr lang="nl-NL" sz="700" dirty="0" smtClean="0"/>
              <a:t> sleep();</a:t>
            </a:r>
          </a:p>
          <a:p>
            <a:pPr marL="0" indent="0">
              <a:buFont typeface="Arial" pitchFamily="34" charset="0"/>
              <a:buNone/>
            </a:pPr>
            <a:r>
              <a:rPr lang="nl-NL" sz="700" dirty="0" smtClean="0"/>
              <a:t>}</a:t>
            </a:r>
            <a:endParaRPr lang="nl-NL" sz="700" dirty="0"/>
          </a:p>
        </p:txBody>
      </p:sp>
      <p:sp>
        <p:nvSpPr>
          <p:cNvPr id="5" name="Textfeld 4"/>
          <p:cNvSpPr txBox="1"/>
          <p:nvPr/>
        </p:nvSpPr>
        <p:spPr>
          <a:xfrm>
            <a:off x="3344307" y="950641"/>
            <a:ext cx="2292394" cy="40780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700" b="1" dirty="0" err="1"/>
              <a:t>void</a:t>
            </a:r>
            <a:r>
              <a:rPr lang="nl-NL" sz="700" b="1" dirty="0"/>
              <a:t> sleep() {</a:t>
            </a:r>
          </a:p>
          <a:p>
            <a:r>
              <a:rPr lang="nl-NL" sz="700" dirty="0"/>
              <a:t> </a:t>
            </a:r>
            <a:r>
              <a:rPr lang="nl-NL" sz="700" dirty="0" err="1"/>
              <a:t>radio.powerDown</a:t>
            </a:r>
            <a:r>
              <a:rPr lang="nl-NL" sz="700" dirty="0"/>
              <a:t>();</a:t>
            </a:r>
          </a:p>
          <a:p>
            <a:r>
              <a:rPr lang="da-DK" sz="700" dirty="0"/>
              <a:t> </a:t>
            </a:r>
            <a:r>
              <a:rPr lang="da-DK" sz="700" b="1" dirty="0"/>
              <a:t>for (</a:t>
            </a:r>
            <a:r>
              <a:rPr lang="da-DK" sz="700" b="1" dirty="0" err="1"/>
              <a:t>int</a:t>
            </a:r>
            <a:r>
              <a:rPr lang="da-DK" sz="700" b="1" dirty="0"/>
              <a:t> i = 0; i &lt; 10; i++) {</a:t>
            </a:r>
          </a:p>
          <a:p>
            <a:r>
              <a:rPr lang="da-DK" sz="700" dirty="0"/>
              <a:t>  </a:t>
            </a:r>
            <a:r>
              <a:rPr lang="da-DK" sz="700" dirty="0" err="1"/>
              <a:t>LowPower.powerDown</a:t>
            </a:r>
            <a:r>
              <a:rPr lang="da-DK" sz="700" dirty="0"/>
              <a:t>(</a:t>
            </a:r>
            <a:r>
              <a:rPr lang="da-DK" sz="700" i="1" dirty="0"/>
              <a:t>SLEEP_8S, ADC_OFF, BOD_OFF);</a:t>
            </a:r>
          </a:p>
          <a:p>
            <a:r>
              <a:rPr lang="da-DK" sz="700" dirty="0"/>
              <a:t> }</a:t>
            </a:r>
          </a:p>
          <a:p>
            <a:r>
              <a:rPr lang="da-DK" sz="700" dirty="0"/>
              <a:t> </a:t>
            </a:r>
            <a:r>
              <a:rPr lang="da-DK" sz="700" dirty="0" err="1"/>
              <a:t>radio.powerUp</a:t>
            </a:r>
            <a:r>
              <a:rPr lang="da-DK" sz="700" dirty="0"/>
              <a:t>();</a:t>
            </a:r>
          </a:p>
          <a:p>
            <a:r>
              <a:rPr lang="da-DK" sz="700" dirty="0"/>
              <a:t>}</a:t>
            </a:r>
          </a:p>
          <a:p>
            <a:endParaRPr lang="da-DK" sz="700" b="1" dirty="0" smtClean="0"/>
          </a:p>
          <a:p>
            <a:r>
              <a:rPr lang="da-DK" sz="700" b="1" dirty="0" err="1" smtClean="0"/>
              <a:t>void</a:t>
            </a:r>
            <a:r>
              <a:rPr lang="da-DK" sz="700" b="1" dirty="0" smtClean="0"/>
              <a:t> </a:t>
            </a:r>
            <a:r>
              <a:rPr lang="da-DK" sz="700" b="1" dirty="0"/>
              <a:t>setupRF24() {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printf_begin</a:t>
            </a:r>
            <a:r>
              <a:rPr lang="da-DK" sz="700" dirty="0"/>
              <a:t>();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radio.begin</a:t>
            </a:r>
            <a:r>
              <a:rPr lang="da-DK" sz="700" dirty="0"/>
              <a:t>();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radio.setAutoAck</a:t>
            </a:r>
            <a:r>
              <a:rPr lang="da-DK" sz="700" dirty="0"/>
              <a:t>(1);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radio.setRetries</a:t>
            </a:r>
            <a:r>
              <a:rPr lang="da-DK" sz="700" dirty="0"/>
              <a:t>(15, 15);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radio.enableDynamicPayloads</a:t>
            </a:r>
            <a:r>
              <a:rPr lang="da-DK" sz="700" dirty="0"/>
              <a:t>();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radio.openWritingPipe</a:t>
            </a:r>
            <a:r>
              <a:rPr lang="da-DK" sz="700" dirty="0"/>
              <a:t>(</a:t>
            </a:r>
            <a:r>
              <a:rPr lang="da-DK" sz="700" dirty="0" err="1"/>
              <a:t>pipe</a:t>
            </a:r>
            <a:r>
              <a:rPr lang="da-DK" sz="700" dirty="0"/>
              <a:t>);</a:t>
            </a:r>
          </a:p>
          <a:p>
            <a:r>
              <a:rPr lang="da-DK" sz="700" dirty="0"/>
              <a:t>}</a:t>
            </a:r>
          </a:p>
          <a:p>
            <a:endParaRPr lang="da-DK" sz="700" dirty="0"/>
          </a:p>
          <a:p>
            <a:r>
              <a:rPr lang="da-DK" sz="700" b="1" dirty="0" err="1"/>
              <a:t>void</a:t>
            </a:r>
            <a:r>
              <a:rPr lang="da-DK" sz="700" b="1" dirty="0"/>
              <a:t> setupDS18x20() {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sensors.begin</a:t>
            </a:r>
            <a:r>
              <a:rPr lang="da-DK" sz="700" dirty="0"/>
              <a:t>();</a:t>
            </a:r>
          </a:p>
          <a:p>
            <a:r>
              <a:rPr lang="da-DK" sz="700" dirty="0" smtClean="0"/>
              <a:t> </a:t>
            </a:r>
            <a:r>
              <a:rPr lang="da-DK" sz="700" dirty="0" err="1" smtClean="0"/>
              <a:t>getDeviceCount</a:t>
            </a:r>
            <a:r>
              <a:rPr lang="da-DK" sz="700" dirty="0" smtClean="0"/>
              <a:t> </a:t>
            </a:r>
            <a:r>
              <a:rPr lang="da-DK" sz="700" dirty="0"/>
              <a:t>= </a:t>
            </a:r>
            <a:r>
              <a:rPr lang="da-DK" sz="700" dirty="0" err="1"/>
              <a:t>sensors.getDeviceCount</a:t>
            </a:r>
            <a:r>
              <a:rPr lang="da-DK" sz="700" dirty="0"/>
              <a:t>();</a:t>
            </a:r>
          </a:p>
          <a:p>
            <a:r>
              <a:rPr lang="da-DK" sz="700" dirty="0" smtClean="0"/>
              <a:t> </a:t>
            </a:r>
            <a:r>
              <a:rPr lang="da-DK" sz="700" b="1" dirty="0" err="1" smtClean="0"/>
              <a:t>if</a:t>
            </a:r>
            <a:r>
              <a:rPr lang="da-DK" sz="700" b="1" dirty="0" smtClean="0"/>
              <a:t> </a:t>
            </a:r>
            <a:r>
              <a:rPr lang="da-DK" sz="700" b="1" dirty="0"/>
              <a:t>(</a:t>
            </a:r>
            <a:r>
              <a:rPr lang="da-DK" sz="700" b="1" dirty="0" err="1"/>
              <a:t>getDeviceCount</a:t>
            </a:r>
            <a:r>
              <a:rPr lang="da-DK" sz="700" b="1" dirty="0"/>
              <a:t> != 0) {</a:t>
            </a:r>
          </a:p>
          <a:p>
            <a:r>
              <a:rPr lang="da-DK" sz="700" dirty="0" smtClean="0"/>
              <a:t>  </a:t>
            </a:r>
            <a:r>
              <a:rPr lang="da-DK" sz="700" dirty="0" err="1" smtClean="0"/>
              <a:t>sensors.setResolution</a:t>
            </a:r>
            <a:r>
              <a:rPr lang="da-DK" sz="700" dirty="0"/>
              <a:t>(TEMP_12_BIT);</a:t>
            </a:r>
          </a:p>
          <a:p>
            <a:r>
              <a:rPr lang="da-DK" sz="700" dirty="0" smtClean="0"/>
              <a:t> }</a:t>
            </a:r>
            <a:endParaRPr lang="da-DK" sz="700" dirty="0"/>
          </a:p>
          <a:p>
            <a:r>
              <a:rPr lang="da-DK" sz="700" dirty="0"/>
              <a:t>}</a:t>
            </a:r>
          </a:p>
          <a:p>
            <a:endParaRPr lang="da-DK" sz="700" dirty="0"/>
          </a:p>
          <a:p>
            <a:r>
              <a:rPr lang="en-US" sz="700" b="1" dirty="0"/>
              <a:t>void getDS18x20() {</a:t>
            </a:r>
          </a:p>
          <a:p>
            <a:r>
              <a:rPr lang="en-US" sz="700" dirty="0" smtClean="0"/>
              <a:t> </a:t>
            </a:r>
            <a:r>
              <a:rPr lang="en-US" sz="700" b="1" dirty="0" smtClean="0"/>
              <a:t>if </a:t>
            </a:r>
            <a:r>
              <a:rPr lang="en-US" sz="700" b="1" dirty="0"/>
              <a:t>(</a:t>
            </a:r>
            <a:r>
              <a:rPr lang="en-US" sz="700" b="1" dirty="0" err="1"/>
              <a:t>getDeviceCount</a:t>
            </a:r>
            <a:r>
              <a:rPr lang="en-US" sz="700" b="1" dirty="0"/>
              <a:t> &gt; 0) {</a:t>
            </a:r>
          </a:p>
          <a:p>
            <a:r>
              <a:rPr lang="en-US" sz="700" dirty="0" smtClean="0"/>
              <a:t>  </a:t>
            </a:r>
            <a:r>
              <a:rPr lang="en-US" sz="700" dirty="0" err="1" smtClean="0"/>
              <a:t>sensors.requestTemperatures</a:t>
            </a:r>
            <a:r>
              <a:rPr lang="en-US" sz="700" dirty="0"/>
              <a:t>();</a:t>
            </a:r>
          </a:p>
          <a:p>
            <a:r>
              <a:rPr lang="en-US" sz="700" dirty="0" smtClean="0"/>
              <a:t>  </a:t>
            </a:r>
            <a:r>
              <a:rPr lang="en-US" sz="700" b="1" dirty="0" err="1" smtClean="0"/>
              <a:t>sprintf</a:t>
            </a:r>
            <a:r>
              <a:rPr lang="en-US" sz="700" b="1" dirty="0"/>
              <a:t>(</a:t>
            </a:r>
            <a:r>
              <a:rPr lang="en-US" sz="700" b="1" dirty="0" err="1"/>
              <a:t>buf</a:t>
            </a:r>
            <a:r>
              <a:rPr lang="en-US" sz="700" b="1" dirty="0"/>
              <a:t>, "%</a:t>
            </a:r>
            <a:r>
              <a:rPr lang="en-US" sz="700" b="1" u="sng" dirty="0"/>
              <a:t>dx DS18x20", </a:t>
            </a:r>
            <a:r>
              <a:rPr lang="en-US" sz="700" b="1" u="sng" dirty="0" err="1"/>
              <a:t>getDeviceCount</a:t>
            </a:r>
            <a:r>
              <a:rPr lang="en-US" sz="700" b="1" u="sng" dirty="0"/>
              <a:t>);</a:t>
            </a:r>
          </a:p>
          <a:p>
            <a:r>
              <a:rPr lang="en-US" sz="700" dirty="0" smtClean="0"/>
              <a:t>  </a:t>
            </a:r>
            <a:r>
              <a:rPr lang="en-US" sz="700" dirty="0" err="1" smtClean="0"/>
              <a:t>sendData</a:t>
            </a:r>
            <a:r>
              <a:rPr lang="en-US" sz="700" dirty="0"/>
              <a:t>(</a:t>
            </a:r>
            <a:r>
              <a:rPr lang="en-US" sz="700" dirty="0" err="1"/>
              <a:t>buf</a:t>
            </a:r>
            <a:r>
              <a:rPr lang="en-US" sz="700" dirty="0"/>
              <a:t>);</a:t>
            </a:r>
          </a:p>
          <a:p>
            <a:r>
              <a:rPr lang="en-US" sz="700" dirty="0" smtClean="0"/>
              <a:t>  </a:t>
            </a:r>
            <a:r>
              <a:rPr lang="en-US" sz="700" b="1" dirty="0" smtClean="0"/>
              <a:t>for </a:t>
            </a:r>
            <a:r>
              <a:rPr lang="en-US" sz="700" b="1" dirty="0"/>
              <a:t>(</a:t>
            </a:r>
            <a:r>
              <a:rPr lang="en-US" sz="700" b="1" dirty="0" err="1"/>
              <a:t>int</a:t>
            </a:r>
            <a:r>
              <a:rPr lang="en-US" sz="700" b="1" dirty="0"/>
              <a:t> </a:t>
            </a:r>
            <a:r>
              <a:rPr lang="en-US" sz="700" b="1" dirty="0" err="1"/>
              <a:t>i</a:t>
            </a:r>
            <a:r>
              <a:rPr lang="en-US" sz="700" b="1" dirty="0"/>
              <a:t> = 0; </a:t>
            </a:r>
            <a:r>
              <a:rPr lang="en-US" sz="700" b="1" dirty="0" err="1"/>
              <a:t>i</a:t>
            </a:r>
            <a:r>
              <a:rPr lang="en-US" sz="700" b="1" dirty="0"/>
              <a:t> &lt; </a:t>
            </a:r>
            <a:r>
              <a:rPr lang="en-US" sz="700" b="1" dirty="0" err="1"/>
              <a:t>getDeviceCount</a:t>
            </a:r>
            <a:r>
              <a:rPr lang="en-US" sz="700" b="1" dirty="0"/>
              <a:t>; </a:t>
            </a:r>
            <a:r>
              <a:rPr lang="en-US" sz="700" b="1" dirty="0" err="1"/>
              <a:t>i</a:t>
            </a:r>
            <a:r>
              <a:rPr lang="en-US" sz="700" b="1" dirty="0"/>
              <a:t>++) {</a:t>
            </a:r>
          </a:p>
          <a:p>
            <a:r>
              <a:rPr lang="en-US" sz="700" dirty="0" smtClean="0"/>
              <a:t>   </a:t>
            </a:r>
            <a:r>
              <a:rPr lang="en-US" sz="700" b="1" dirty="0" err="1" smtClean="0"/>
              <a:t>dtostrf</a:t>
            </a:r>
            <a:r>
              <a:rPr lang="en-US" sz="700" b="1" dirty="0"/>
              <a:t>(</a:t>
            </a:r>
            <a:r>
              <a:rPr lang="en-US" sz="700" b="1" dirty="0" err="1"/>
              <a:t>sensors.getTempCByIndex</a:t>
            </a:r>
            <a:r>
              <a:rPr lang="en-US" sz="700" b="1" dirty="0"/>
              <a:t>(</a:t>
            </a:r>
            <a:r>
              <a:rPr lang="en-US" sz="700" b="1" dirty="0" err="1"/>
              <a:t>i</a:t>
            </a:r>
            <a:r>
              <a:rPr lang="en-US" sz="700" b="1" dirty="0"/>
              <a:t>), 3, 2, </a:t>
            </a:r>
            <a:r>
              <a:rPr lang="en-US" sz="700" b="1" dirty="0" err="1"/>
              <a:t>str</a:t>
            </a:r>
            <a:r>
              <a:rPr lang="en-US" sz="700" b="1" dirty="0"/>
              <a:t>);</a:t>
            </a:r>
          </a:p>
          <a:p>
            <a:r>
              <a:rPr lang="ro-RO" sz="700" dirty="0" smtClean="0"/>
              <a:t>   </a:t>
            </a:r>
            <a:r>
              <a:rPr lang="ro-RO" sz="700" b="1" dirty="0" smtClean="0"/>
              <a:t>sprintf</a:t>
            </a:r>
            <a:r>
              <a:rPr lang="ro-RO" sz="700" b="1" dirty="0"/>
              <a:t>(buf, " t(%d)=%s", i, str);</a:t>
            </a:r>
          </a:p>
          <a:p>
            <a:r>
              <a:rPr lang="ro-RO" sz="700" dirty="0" smtClean="0"/>
              <a:t>   sendData</a:t>
            </a:r>
            <a:r>
              <a:rPr lang="ro-RO" sz="700" dirty="0"/>
              <a:t>(buf);</a:t>
            </a:r>
          </a:p>
          <a:p>
            <a:r>
              <a:rPr lang="ro-RO" sz="700" dirty="0" smtClean="0"/>
              <a:t>  }</a:t>
            </a:r>
            <a:endParaRPr lang="ro-RO" sz="700" dirty="0"/>
          </a:p>
          <a:p>
            <a:r>
              <a:rPr lang="ro-RO" sz="700" dirty="0" smtClean="0"/>
              <a:t> }</a:t>
            </a:r>
            <a:endParaRPr lang="ro-RO" sz="700" dirty="0"/>
          </a:p>
          <a:p>
            <a:r>
              <a:rPr lang="ro-RO" sz="700" dirty="0" smtClean="0"/>
              <a:t>}</a:t>
            </a:r>
            <a:endParaRPr lang="ro-RO" sz="700" dirty="0"/>
          </a:p>
        </p:txBody>
      </p:sp>
      <p:sp>
        <p:nvSpPr>
          <p:cNvPr id="6" name="Textfeld 5"/>
          <p:cNvSpPr txBox="1"/>
          <p:nvPr/>
        </p:nvSpPr>
        <p:spPr>
          <a:xfrm>
            <a:off x="5636701" y="950641"/>
            <a:ext cx="2146742" cy="49398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700" b="1" dirty="0"/>
              <a:t>void getDHT22() {</a:t>
            </a:r>
          </a:p>
          <a:p>
            <a:r>
              <a:rPr lang="ro-RO" sz="700" dirty="0"/>
              <a:t> </a:t>
            </a:r>
            <a:r>
              <a:rPr lang="ro-RO" sz="700" b="1" dirty="0"/>
              <a:t>if (DHT.read22(DHT22_PIN) == DHTLIB_OK) {</a:t>
            </a:r>
          </a:p>
          <a:p>
            <a:r>
              <a:rPr lang="ro-RO" sz="700" dirty="0"/>
              <a:t>  sendData("DHT22");</a:t>
            </a:r>
          </a:p>
          <a:p>
            <a:r>
              <a:rPr lang="ro-RO" sz="700" dirty="0"/>
              <a:t>  </a:t>
            </a:r>
            <a:r>
              <a:rPr lang="ro-RO" sz="700" b="1" dirty="0"/>
              <a:t>dtostrf(DHT.temperature, 3, 2, str);</a:t>
            </a:r>
          </a:p>
          <a:p>
            <a:r>
              <a:rPr lang="ro-RO" sz="700" dirty="0"/>
              <a:t>  </a:t>
            </a:r>
            <a:r>
              <a:rPr lang="ro-RO" sz="700" b="1" dirty="0"/>
              <a:t>sprintf(buf, " t=%s", str);</a:t>
            </a:r>
          </a:p>
          <a:p>
            <a:r>
              <a:rPr lang="ro-RO" sz="700" dirty="0"/>
              <a:t>  sendData(buf);</a:t>
            </a:r>
          </a:p>
          <a:p>
            <a:r>
              <a:rPr lang="ro-RO" sz="700" dirty="0"/>
              <a:t>  </a:t>
            </a:r>
            <a:r>
              <a:rPr lang="ro-RO" sz="700" b="1" dirty="0"/>
              <a:t>dtostrf(DHT.humidity, 3, 2, str);</a:t>
            </a:r>
          </a:p>
          <a:p>
            <a:r>
              <a:rPr lang="ro-RO" sz="700" dirty="0"/>
              <a:t>  </a:t>
            </a:r>
            <a:r>
              <a:rPr lang="ro-RO" sz="700" b="1" dirty="0"/>
              <a:t>sprintf(buf, " f=%s", str);</a:t>
            </a:r>
          </a:p>
          <a:p>
            <a:r>
              <a:rPr lang="ro-RO" sz="700" dirty="0"/>
              <a:t>  sendData(buf);</a:t>
            </a:r>
          </a:p>
          <a:p>
            <a:r>
              <a:rPr lang="ro-RO" sz="700" dirty="0"/>
              <a:t> }</a:t>
            </a:r>
          </a:p>
          <a:p>
            <a:r>
              <a:rPr lang="ro-RO" sz="700" dirty="0"/>
              <a:t>}</a:t>
            </a:r>
          </a:p>
          <a:p>
            <a:endParaRPr lang="ro-RO" sz="700" b="1" dirty="0" smtClean="0"/>
          </a:p>
          <a:p>
            <a:r>
              <a:rPr lang="ro-RO" sz="700" b="1" dirty="0" smtClean="0"/>
              <a:t>void </a:t>
            </a:r>
            <a:r>
              <a:rPr lang="ro-RO" sz="700" b="1" dirty="0"/>
              <a:t>setupBMP085() {</a:t>
            </a:r>
          </a:p>
          <a:p>
            <a:r>
              <a:rPr lang="nl-NL" sz="700" dirty="0"/>
              <a:t> </a:t>
            </a:r>
            <a:r>
              <a:rPr lang="nl-NL" sz="700" b="1" dirty="0" err="1"/>
              <a:t>if</a:t>
            </a:r>
            <a:r>
              <a:rPr lang="nl-NL" sz="700" b="1" dirty="0"/>
              <a:t> (</a:t>
            </a:r>
            <a:r>
              <a:rPr lang="nl-NL" sz="700" b="1" dirty="0" err="1"/>
              <a:t>bmp.begin</a:t>
            </a:r>
            <a:r>
              <a:rPr lang="nl-NL" sz="700" b="1" dirty="0"/>
              <a:t>()) {</a:t>
            </a:r>
          </a:p>
          <a:p>
            <a:r>
              <a:rPr lang="nl-NL" sz="700" dirty="0"/>
              <a:t>  BMP085 = </a:t>
            </a:r>
            <a:r>
              <a:rPr lang="nl-NL" sz="700" b="1" dirty="0" err="1"/>
              <a:t>true</a:t>
            </a:r>
            <a:r>
              <a:rPr lang="nl-NL" sz="700" b="1" dirty="0"/>
              <a:t>;</a:t>
            </a:r>
          </a:p>
          <a:p>
            <a:r>
              <a:rPr lang="nl-NL" sz="700" dirty="0"/>
              <a:t> }</a:t>
            </a:r>
          </a:p>
          <a:p>
            <a:r>
              <a:rPr lang="nl-NL" sz="700" dirty="0"/>
              <a:t>}</a:t>
            </a:r>
          </a:p>
          <a:p>
            <a:endParaRPr lang="nl-NL" sz="700" b="1" dirty="0" smtClean="0"/>
          </a:p>
          <a:p>
            <a:r>
              <a:rPr lang="nl-NL" sz="700" b="1" dirty="0" err="1" smtClean="0"/>
              <a:t>void</a:t>
            </a:r>
            <a:r>
              <a:rPr lang="nl-NL" sz="700" b="1" dirty="0" smtClean="0"/>
              <a:t> </a:t>
            </a:r>
            <a:r>
              <a:rPr lang="nl-NL" sz="700" b="1" dirty="0"/>
              <a:t>getBMP085() {</a:t>
            </a:r>
          </a:p>
          <a:p>
            <a:r>
              <a:rPr lang="nl-NL" sz="700" dirty="0"/>
              <a:t> </a:t>
            </a:r>
            <a:r>
              <a:rPr lang="nl-NL" sz="700" b="1" dirty="0" err="1"/>
              <a:t>if</a:t>
            </a:r>
            <a:r>
              <a:rPr lang="nl-NL" sz="700" b="1" dirty="0"/>
              <a:t> (BMP085) {</a:t>
            </a:r>
          </a:p>
          <a:p>
            <a:r>
              <a:rPr lang="nl-NL" sz="700" dirty="0"/>
              <a:t>  </a:t>
            </a:r>
            <a:r>
              <a:rPr lang="nl-NL" sz="700" dirty="0" err="1"/>
              <a:t>sendData</a:t>
            </a:r>
            <a:r>
              <a:rPr lang="nl-NL" sz="700" dirty="0"/>
              <a:t>("BMP085");</a:t>
            </a:r>
          </a:p>
          <a:p>
            <a:r>
              <a:rPr lang="nl-NL" sz="700" dirty="0"/>
              <a:t>  </a:t>
            </a:r>
            <a:r>
              <a:rPr lang="nl-NL" sz="700" b="1" dirty="0" err="1"/>
              <a:t>dtostrf</a:t>
            </a:r>
            <a:r>
              <a:rPr lang="nl-NL" sz="700" b="1" dirty="0"/>
              <a:t>(</a:t>
            </a:r>
            <a:r>
              <a:rPr lang="nl-NL" sz="700" b="1" dirty="0" err="1"/>
              <a:t>bmp.readTemperature</a:t>
            </a:r>
            <a:r>
              <a:rPr lang="nl-NL" sz="700" b="1" dirty="0"/>
              <a:t>(), 3, 2, </a:t>
            </a:r>
            <a:r>
              <a:rPr lang="nl-NL" sz="700" b="1" dirty="0" err="1"/>
              <a:t>str</a:t>
            </a:r>
            <a:r>
              <a:rPr lang="nl-NL" sz="700" b="1" dirty="0"/>
              <a:t>);</a:t>
            </a:r>
          </a:p>
          <a:p>
            <a:r>
              <a:rPr lang="ro-RO" sz="700" dirty="0"/>
              <a:t>  </a:t>
            </a:r>
            <a:r>
              <a:rPr lang="ro-RO" sz="700" b="1" dirty="0"/>
              <a:t>sprintf(buf, " t=%s", str);</a:t>
            </a:r>
          </a:p>
          <a:p>
            <a:r>
              <a:rPr lang="ro-RO" sz="700" dirty="0"/>
              <a:t>  sendData(buf);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dtostrf</a:t>
            </a:r>
            <a:r>
              <a:rPr lang="ro-RO" sz="700" b="1" dirty="0"/>
              <a:t>(bmp.readPressure() / 100, 3, 2, str);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sprintf</a:t>
            </a:r>
            <a:r>
              <a:rPr lang="ro-RO" sz="700" b="1" dirty="0"/>
              <a:t>(buf, " p=%s", str);</a:t>
            </a:r>
          </a:p>
          <a:p>
            <a:r>
              <a:rPr lang="ro-RO" sz="700" dirty="0" smtClean="0"/>
              <a:t>  sendData</a:t>
            </a:r>
            <a:r>
              <a:rPr lang="ro-RO" sz="700" dirty="0"/>
              <a:t>(buf);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dtostrf</a:t>
            </a:r>
            <a:r>
              <a:rPr lang="ro-RO" sz="700" b="1" dirty="0"/>
              <a:t>(bmp.readAltitude(), 3, 2, str);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sprintf</a:t>
            </a:r>
            <a:r>
              <a:rPr lang="ro-RO" sz="700" b="1" dirty="0"/>
              <a:t>(buf, " h=%s", str);</a:t>
            </a:r>
          </a:p>
          <a:p>
            <a:r>
              <a:rPr lang="ro-RO" sz="700" dirty="0" smtClean="0"/>
              <a:t>  sendData</a:t>
            </a:r>
            <a:r>
              <a:rPr lang="ro-RO" sz="700" dirty="0"/>
              <a:t>(buf);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dtostrf</a:t>
            </a:r>
            <a:r>
              <a:rPr lang="ro-RO" sz="700" b="1" dirty="0"/>
              <a:t>(bmp.readSealevelPressure() / 100, 3, 2, str);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sprintf</a:t>
            </a:r>
            <a:r>
              <a:rPr lang="ro-RO" sz="700" b="1" dirty="0"/>
              <a:t>(buf, " p0=%s", str);</a:t>
            </a:r>
          </a:p>
          <a:p>
            <a:r>
              <a:rPr lang="ro-RO" sz="700" dirty="0" smtClean="0"/>
              <a:t>  sendData</a:t>
            </a:r>
            <a:r>
              <a:rPr lang="ro-RO" sz="700" dirty="0"/>
              <a:t>(buf);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dtostrf</a:t>
            </a:r>
            <a:r>
              <a:rPr lang="ro-RO" sz="700" b="1" dirty="0"/>
              <a:t>(bmp.readAltitude(101500), 3, 2, str);</a:t>
            </a:r>
          </a:p>
          <a:p>
            <a:r>
              <a:rPr lang="ro-RO" sz="700" dirty="0" smtClean="0"/>
              <a:t>  </a:t>
            </a:r>
            <a:r>
              <a:rPr lang="ro-RO" sz="700" b="1" dirty="0" smtClean="0"/>
              <a:t>sprintf</a:t>
            </a:r>
            <a:r>
              <a:rPr lang="ro-RO" sz="700" b="1" dirty="0"/>
              <a:t>(buf, " </a:t>
            </a:r>
            <a:r>
              <a:rPr lang="ro-RO" sz="700" b="1" u="sng" dirty="0"/>
              <a:t>hr=%s", str);</a:t>
            </a:r>
          </a:p>
          <a:p>
            <a:r>
              <a:rPr lang="ro-RO" sz="700" dirty="0" smtClean="0"/>
              <a:t>  sendData</a:t>
            </a:r>
            <a:r>
              <a:rPr lang="ro-RO" sz="700" dirty="0"/>
              <a:t>(buf);</a:t>
            </a:r>
          </a:p>
          <a:p>
            <a:r>
              <a:rPr lang="ro-RO" sz="700" dirty="0" smtClean="0"/>
              <a:t> }</a:t>
            </a:r>
            <a:endParaRPr lang="ro-RO" sz="700" dirty="0"/>
          </a:p>
          <a:p>
            <a:r>
              <a:rPr lang="ro-RO" sz="700" dirty="0"/>
              <a:t>}</a:t>
            </a:r>
          </a:p>
          <a:p>
            <a:endParaRPr lang="ro-RO" sz="700" dirty="0"/>
          </a:p>
          <a:p>
            <a:r>
              <a:rPr lang="ro-RO" sz="700" b="1" dirty="0"/>
              <a:t>void sendData(char *buf) {</a:t>
            </a:r>
          </a:p>
          <a:p>
            <a:r>
              <a:rPr lang="ro-RO" sz="700" dirty="0" smtClean="0"/>
              <a:t> Serial </a:t>
            </a:r>
            <a:r>
              <a:rPr lang="ro-RO" sz="700" dirty="0"/>
              <a:t>&lt;&lt; buf &lt;&lt; </a:t>
            </a:r>
            <a:r>
              <a:rPr lang="ro-RO" sz="700" i="1" dirty="0"/>
              <a:t>endl;</a:t>
            </a:r>
          </a:p>
          <a:p>
            <a:r>
              <a:rPr lang="ro-RO" sz="700" dirty="0" smtClean="0"/>
              <a:t> radio.write</a:t>
            </a:r>
            <a:r>
              <a:rPr lang="ro-RO" sz="700" dirty="0"/>
              <a:t>(buf, </a:t>
            </a:r>
            <a:r>
              <a:rPr lang="ro-RO" sz="700" b="1" dirty="0"/>
              <a:t>strlen(buf));</a:t>
            </a:r>
          </a:p>
          <a:p>
            <a:r>
              <a:rPr lang="tr-TR" sz="700" dirty="0" smtClean="0"/>
              <a:t> </a:t>
            </a:r>
            <a:r>
              <a:rPr lang="tr-TR" sz="700" dirty="0" err="1" smtClean="0"/>
              <a:t>delay</a:t>
            </a:r>
            <a:r>
              <a:rPr lang="tr-TR" sz="700" dirty="0"/>
              <a:t>(100);</a:t>
            </a:r>
          </a:p>
          <a:p>
            <a:r>
              <a:rPr lang="tr-TR" sz="700" dirty="0" smtClean="0"/>
              <a:t>}</a:t>
            </a:r>
            <a:endParaRPr lang="tr-TR" sz="700" dirty="0"/>
          </a:p>
        </p:txBody>
      </p:sp>
    </p:spTree>
    <p:extLst>
      <p:ext uri="{BB962C8B-B14F-4D97-AF65-F5344CB8AC3E}">
        <p14:creationId xmlns:p14="http://schemas.microsoft.com/office/powerpoint/2010/main" xmlns="" val="3280286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Wetterstation/Empfänger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b="1" dirty="0"/>
              <a:t>#</a:t>
            </a:r>
            <a:r>
              <a:rPr lang="de-DE" b="1" dirty="0" err="1"/>
              <a:t>include</a:t>
            </a:r>
            <a:r>
              <a:rPr lang="de-DE" b="1" dirty="0"/>
              <a:t> "</a:t>
            </a:r>
            <a:r>
              <a:rPr lang="de-DE" b="1" dirty="0" err="1"/>
              <a:t>WetterStationEmpfaenger.h</a:t>
            </a:r>
            <a:r>
              <a:rPr lang="de-DE" b="1" dirty="0"/>
              <a:t>“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#</a:t>
            </a:r>
            <a:r>
              <a:rPr lang="de-DE" b="1" dirty="0" err="1"/>
              <a:t>define</a:t>
            </a:r>
            <a:r>
              <a:rPr lang="de-DE" b="1" dirty="0"/>
              <a:t> CE_PIN 9</a:t>
            </a:r>
          </a:p>
          <a:p>
            <a:pPr marL="0" indent="0">
              <a:buNone/>
            </a:pPr>
            <a:r>
              <a:rPr lang="de-DE" b="1" dirty="0"/>
              <a:t>#</a:t>
            </a:r>
            <a:r>
              <a:rPr lang="de-DE" b="1" dirty="0" err="1"/>
              <a:t>define</a:t>
            </a:r>
            <a:r>
              <a:rPr lang="de-DE" b="1" dirty="0"/>
              <a:t> CSN_PIN 10</a:t>
            </a:r>
          </a:p>
          <a:p>
            <a:pPr marL="0" indent="0">
              <a:buNone/>
            </a:pPr>
            <a:r>
              <a:rPr lang="de-DE" b="1" dirty="0"/>
              <a:t>#</a:t>
            </a:r>
            <a:r>
              <a:rPr lang="de-DE" b="1" dirty="0" err="1"/>
              <a:t>define</a:t>
            </a:r>
            <a:r>
              <a:rPr lang="de-DE" b="1" dirty="0"/>
              <a:t> PRINTF_BUF 20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RF24 </a:t>
            </a:r>
            <a:r>
              <a:rPr lang="de-DE" dirty="0" err="1"/>
              <a:t>radio</a:t>
            </a:r>
            <a:r>
              <a:rPr lang="de-DE" dirty="0"/>
              <a:t>(CE_PIN, CSN_PIN);</a:t>
            </a:r>
          </a:p>
          <a:p>
            <a:pPr marL="0" indent="0">
              <a:buNone/>
            </a:pPr>
            <a:r>
              <a:rPr lang="de-DE" b="1" dirty="0" err="1"/>
              <a:t>const</a:t>
            </a:r>
            <a:r>
              <a:rPr lang="de-DE" b="1" dirty="0"/>
              <a:t> uint64_t </a:t>
            </a:r>
            <a:r>
              <a:rPr lang="de-DE" b="1" dirty="0" err="1"/>
              <a:t>pipe</a:t>
            </a:r>
            <a:r>
              <a:rPr lang="de-DE" b="1" dirty="0"/>
              <a:t> = 0xF0F0F0F0E1LL;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err="1"/>
              <a:t>char</a:t>
            </a:r>
            <a:r>
              <a:rPr lang="de-DE" b="1" dirty="0"/>
              <a:t> </a:t>
            </a:r>
            <a:r>
              <a:rPr lang="de-DE" b="1" dirty="0" err="1"/>
              <a:t>buf</a:t>
            </a:r>
            <a:r>
              <a:rPr lang="de-DE" b="1" dirty="0"/>
              <a:t>[PRINTF_BUF];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err="1"/>
              <a:t>void</a:t>
            </a:r>
            <a:r>
              <a:rPr lang="de-DE" b="1" dirty="0"/>
              <a:t> </a:t>
            </a:r>
            <a:r>
              <a:rPr lang="de-DE" b="1" dirty="0" err="1"/>
              <a:t>setup</a:t>
            </a:r>
            <a:r>
              <a:rPr lang="de-DE" b="1" dirty="0"/>
              <a:t>() {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Serial.begin</a:t>
            </a:r>
            <a:r>
              <a:rPr lang="nl-NL" dirty="0"/>
              <a:t>(115200);</a:t>
            </a:r>
          </a:p>
          <a:p>
            <a:pPr marL="0" indent="0">
              <a:buNone/>
            </a:pPr>
            <a:r>
              <a:rPr lang="cs-CZ" dirty="0"/>
              <a:t> setupRF24();</a:t>
            </a:r>
          </a:p>
          <a:p>
            <a:pPr marL="0" indent="0">
              <a:buNone/>
            </a:pPr>
            <a:r>
              <a:rPr lang="cs-CZ" dirty="0"/>
              <a:t>}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void</a:t>
            </a:r>
            <a:r>
              <a:rPr lang="cs-CZ" b="1" dirty="0"/>
              <a:t> </a:t>
            </a:r>
            <a:r>
              <a:rPr lang="cs-CZ" b="1" dirty="0" err="1"/>
              <a:t>loop</a:t>
            </a:r>
            <a:r>
              <a:rPr lang="cs-CZ" b="1" dirty="0"/>
              <a:t>() {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 err="1"/>
              <a:t>while</a:t>
            </a:r>
            <a:r>
              <a:rPr lang="cs-CZ" b="1" dirty="0"/>
              <a:t> (</a:t>
            </a:r>
            <a:r>
              <a:rPr lang="cs-CZ" b="1" dirty="0" err="1"/>
              <a:t>radio.available</a:t>
            </a:r>
            <a:r>
              <a:rPr lang="cs-CZ" b="1" dirty="0"/>
              <a:t>()) {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dirty="0"/>
              <a:t> uint8_t len = </a:t>
            </a:r>
            <a:r>
              <a:rPr lang="cs-CZ" dirty="0" err="1"/>
              <a:t>radio.getDynamicPayloadSize</a:t>
            </a:r>
            <a:r>
              <a:rPr lang="cs-CZ" dirty="0"/>
              <a:t>();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radio.read</a:t>
            </a:r>
            <a:r>
              <a:rPr lang="cs-CZ" dirty="0"/>
              <a:t>(</a:t>
            </a:r>
            <a:r>
              <a:rPr lang="cs-CZ" dirty="0" err="1"/>
              <a:t>buf</a:t>
            </a:r>
            <a:r>
              <a:rPr lang="cs-CZ" dirty="0"/>
              <a:t>, len);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err="1"/>
              <a:t>buf</a:t>
            </a:r>
            <a:r>
              <a:rPr lang="tr-TR" dirty="0"/>
              <a:t>[</a:t>
            </a:r>
            <a:r>
              <a:rPr lang="tr-TR" dirty="0" err="1"/>
              <a:t>len</a:t>
            </a:r>
            <a:r>
              <a:rPr lang="tr-TR" dirty="0"/>
              <a:t>] = '\0';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err="1"/>
              <a:t>Serial</a:t>
            </a:r>
            <a:r>
              <a:rPr lang="tr-TR" dirty="0"/>
              <a:t> &lt;&lt; </a:t>
            </a:r>
            <a:r>
              <a:rPr lang="tr-TR" dirty="0" err="1"/>
              <a:t>buf</a:t>
            </a:r>
            <a:r>
              <a:rPr lang="tr-TR" dirty="0"/>
              <a:t> &lt;&lt; </a:t>
            </a:r>
            <a:r>
              <a:rPr lang="tr-TR" i="1" dirty="0" err="1"/>
              <a:t>endl</a:t>
            </a:r>
            <a:r>
              <a:rPr lang="tr-TR" i="1" dirty="0"/>
              <a:t>;</a:t>
            </a:r>
          </a:p>
          <a:p>
            <a:pPr marL="0" indent="0">
              <a:buNone/>
            </a:pPr>
            <a:r>
              <a:rPr lang="nl-NL" dirty="0"/>
              <a:t> }</a:t>
            </a:r>
          </a:p>
          <a:p>
            <a:pPr marL="0" indent="0">
              <a:buNone/>
            </a:pPr>
            <a:r>
              <a:rPr lang="nl-NL" dirty="0"/>
              <a:t>}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err="1"/>
              <a:t>void</a:t>
            </a:r>
            <a:r>
              <a:rPr lang="nl-NL" b="1" dirty="0"/>
              <a:t> setupRF24() {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printf_begin</a:t>
            </a:r>
            <a:r>
              <a:rPr lang="nl-NL" dirty="0"/>
              <a:t>();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radio.begin</a:t>
            </a:r>
            <a:r>
              <a:rPr lang="nl-NL" dirty="0"/>
              <a:t>();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radio.setAutoAck</a:t>
            </a:r>
            <a:r>
              <a:rPr lang="nl-NL" dirty="0"/>
              <a:t>(1);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radio.setRetries</a:t>
            </a:r>
            <a:r>
              <a:rPr lang="nl-NL" dirty="0"/>
              <a:t>(15, 15);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radio.enableDynamicPayloads</a:t>
            </a:r>
            <a:r>
              <a:rPr lang="nl-NL" dirty="0"/>
              <a:t>();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radio.openReadingPipe</a:t>
            </a:r>
            <a:r>
              <a:rPr lang="nl-NL" dirty="0"/>
              <a:t>(1, pipe);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err="1"/>
              <a:t>radio.startListening</a:t>
            </a:r>
            <a:r>
              <a:rPr lang="nl-NL" dirty="0"/>
              <a:t>();</a:t>
            </a:r>
          </a:p>
          <a:p>
            <a:pPr marL="0" indent="0">
              <a:buNone/>
            </a:pPr>
            <a:r>
              <a:rPr lang="nl-NL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05051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err="1"/>
              <a:t>Arduino</a:t>
            </a:r>
            <a:r>
              <a:rPr lang="de-DE" dirty="0"/>
              <a:t> </a:t>
            </a:r>
            <a:r>
              <a:rPr lang="de-DE" dirty="0" smtClean="0"/>
              <a:t>IDE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http</a:t>
            </a:r>
            <a:r>
              <a:rPr lang="de-DE" dirty="0">
                <a:hlinkClick r:id="rId2"/>
              </a:rPr>
              <a:t>://arduino.cc/en/Main/</a:t>
            </a:r>
            <a:r>
              <a:rPr lang="de-DE" dirty="0" smtClean="0">
                <a:hlinkClick r:id="rId2"/>
              </a:rPr>
              <a:t>Software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 err="1"/>
              <a:t>Eclipse</a:t>
            </a:r>
            <a:r>
              <a:rPr lang="de-DE" dirty="0"/>
              <a:t> </a:t>
            </a:r>
            <a:r>
              <a:rPr lang="de-DE" dirty="0" err="1"/>
              <a:t>plug-in</a:t>
            </a:r>
            <a:r>
              <a:rPr lang="de-DE" dirty="0"/>
              <a:t>/ suche nach </a:t>
            </a:r>
            <a:r>
              <a:rPr lang="de-DE" dirty="0" err="1"/>
              <a:t>Arduino</a:t>
            </a:r>
            <a:r>
              <a:rPr lang="de-DE" dirty="0"/>
              <a:t> im </a:t>
            </a:r>
            <a:r>
              <a:rPr lang="de-DE" dirty="0" err="1"/>
              <a:t>Marketplace</a:t>
            </a:r>
            <a:r>
              <a:rPr lang="de-DE" dirty="0"/>
              <a:t/>
            </a:r>
            <a:br>
              <a:rPr lang="de-DE" dirty="0"/>
            </a:br>
            <a:r>
              <a:rPr lang="de-DE" dirty="0">
                <a:hlinkClick r:id="rId3"/>
              </a:rPr>
              <a:t>http://www.baeyens.it/</a:t>
            </a:r>
            <a:r>
              <a:rPr lang="de-DE" dirty="0" smtClean="0">
                <a:hlinkClick r:id="rId3"/>
              </a:rPr>
              <a:t>eclipse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/>
              <a:t>Sprachen</a:t>
            </a:r>
            <a:br>
              <a:rPr lang="de-DE" dirty="0"/>
            </a:br>
            <a:r>
              <a:rPr lang="de-DE" dirty="0">
                <a:hlinkClick r:id="rId4"/>
              </a:rPr>
              <a:t>http://arduino.cc/en/Reference/</a:t>
            </a:r>
            <a:r>
              <a:rPr lang="de-DE" dirty="0" smtClean="0">
                <a:hlinkClick r:id="rId4"/>
              </a:rPr>
              <a:t>HomePage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/>
              <a:t>Libraries</a:t>
            </a:r>
            <a:br>
              <a:rPr lang="de-DE" dirty="0"/>
            </a:br>
            <a:r>
              <a:rPr lang="de-DE" dirty="0">
                <a:hlinkClick r:id="rId5"/>
              </a:rPr>
              <a:t>http://arduino.cc/de/Reference/</a:t>
            </a:r>
            <a:r>
              <a:rPr lang="de-DE" dirty="0" smtClean="0">
                <a:hlinkClick r:id="rId5"/>
              </a:rPr>
              <a:t>Libraries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/>
              <a:t>Processing</a:t>
            </a:r>
            <a:br>
              <a:rPr lang="de-DE" dirty="0"/>
            </a:br>
            <a:r>
              <a:rPr lang="de-DE" dirty="0">
                <a:hlinkClick r:id="rId6"/>
              </a:rPr>
              <a:t>https://</a:t>
            </a:r>
            <a:r>
              <a:rPr lang="de-DE" dirty="0" smtClean="0">
                <a:hlinkClick r:id="rId6"/>
              </a:rPr>
              <a:t>www.processing.org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/>
              <a:t>Boards und Shields</a:t>
            </a:r>
            <a:br>
              <a:rPr lang="de-DE" dirty="0"/>
            </a:br>
            <a:r>
              <a:rPr lang="de-DE" dirty="0">
                <a:hlinkClick r:id="rId7"/>
              </a:rPr>
              <a:t>http://arduino.cc/en/Main/</a:t>
            </a:r>
            <a:r>
              <a:rPr lang="de-DE" dirty="0" smtClean="0">
                <a:hlinkClick r:id="rId7"/>
              </a:rPr>
              <a:t>Products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 err="1"/>
              <a:t>Fritzing</a:t>
            </a:r>
            <a:r>
              <a:rPr lang="de-DE" dirty="0"/>
              <a:t/>
            </a:r>
            <a:br>
              <a:rPr lang="de-DE" dirty="0"/>
            </a:br>
            <a:r>
              <a:rPr lang="de-DE" dirty="0">
                <a:hlinkClick r:id="rId8"/>
              </a:rPr>
              <a:t>http://fritzing.org/</a:t>
            </a:r>
            <a:r>
              <a:rPr lang="de-DE" dirty="0" smtClean="0">
                <a:hlinkClick r:id="rId8"/>
              </a:rPr>
              <a:t>home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/>
              <a:t>RWTH-Aachen</a:t>
            </a:r>
            <a:br>
              <a:rPr lang="de-DE" dirty="0"/>
            </a:br>
            <a:r>
              <a:rPr lang="de-DE" dirty="0">
                <a:hlinkClick r:id="rId9"/>
              </a:rPr>
              <a:t>http://hci.rwth-aachen.de/</a:t>
            </a:r>
            <a:r>
              <a:rPr lang="de-DE" dirty="0" smtClean="0">
                <a:hlinkClick r:id="rId9"/>
              </a:rPr>
              <a:t>arduino</a:t>
            </a:r>
            <a:r>
              <a:rPr lang="de-DE" dirty="0" smtClean="0"/>
              <a:t>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>
                <a:hlinkClick r:id="rId10"/>
              </a:rPr>
              <a:t>http</a:t>
            </a:r>
            <a:r>
              <a:rPr lang="de-DE" dirty="0">
                <a:hlinkClick r:id="rId10"/>
              </a:rPr>
              <a:t>://hci.rwth-aachen.de/</a:t>
            </a:r>
            <a:r>
              <a:rPr lang="de-DE" dirty="0" smtClean="0">
                <a:hlinkClick r:id="rId10"/>
              </a:rPr>
              <a:t>dorkbot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4190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</a:t>
            </a:r>
            <a:r>
              <a:rPr lang="de-DE" dirty="0" err="1"/>
              <a:t>Arduino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http://</a:t>
            </a:r>
            <a:r>
              <a:rPr lang="de-DE" dirty="0" err="1"/>
              <a:t>www.arduino.cc</a:t>
            </a:r>
            <a:endParaRPr lang="de-DE" dirty="0"/>
          </a:p>
          <a:p>
            <a:r>
              <a:rPr lang="de-DE" dirty="0"/>
              <a:t>Familie programmierbarer Mikro-Controller</a:t>
            </a:r>
          </a:p>
          <a:p>
            <a:r>
              <a:rPr lang="de-DE" dirty="0"/>
              <a:t>Vereinfachen des elektronischen Designs </a:t>
            </a:r>
          </a:p>
          <a:p>
            <a:r>
              <a:rPr lang="de-DE" dirty="0"/>
              <a:t>Rapid </a:t>
            </a:r>
            <a:r>
              <a:rPr lang="de-DE" dirty="0" err="1"/>
              <a:t>Prototyping</a:t>
            </a:r>
            <a:endParaRPr lang="de-DE" dirty="0"/>
          </a:p>
          <a:p>
            <a:r>
              <a:rPr lang="de-DE" dirty="0"/>
              <a:t>Hacker, </a:t>
            </a:r>
            <a:r>
              <a:rPr lang="de-DE" dirty="0" err="1"/>
              <a:t>Maker</a:t>
            </a:r>
            <a:r>
              <a:rPr lang="de-DE" dirty="0"/>
              <a:t> Community</a:t>
            </a:r>
          </a:p>
          <a:p>
            <a:r>
              <a:rPr lang="de-DE" dirty="0" smtClean="0"/>
              <a:t>DIY</a:t>
            </a:r>
            <a:endParaRPr lang="de-DE" dirty="0"/>
          </a:p>
        </p:txBody>
      </p:sp>
      <p:pic>
        <p:nvPicPr>
          <p:cNvPr id="4" name="Bild 3" descr="a31a90258f2dc1c0ad6fd26b65a0f082.image.229x18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42" t="3896" r="5064" b="7174"/>
          <a:stretch/>
        </p:blipFill>
        <p:spPr>
          <a:xfrm>
            <a:off x="6805288" y="153606"/>
            <a:ext cx="2224112" cy="18153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Bild 4" descr="4578f41d9764a5c236470019f05dd2bc.image.229x18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9389" y="3167980"/>
            <a:ext cx="2437411" cy="19371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Bild 5" descr="a667e62edae6d3373ea062a68a8f11e4.image.229x18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84161" y="4289837"/>
            <a:ext cx="1620324" cy="1287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Bild 6" descr="core-square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48" t="17880" r="7484" b="18026"/>
          <a:stretch/>
        </p:blipFill>
        <p:spPr>
          <a:xfrm>
            <a:off x="4187140" y="4289837"/>
            <a:ext cx="1495974" cy="11192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23666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„nur“ ein Mikro-Controller</a:t>
            </a:r>
          </a:p>
          <a:p>
            <a:r>
              <a:rPr lang="de-DE" dirty="0"/>
              <a:t>Ein-/Ausschalten ohne booten</a:t>
            </a:r>
          </a:p>
          <a:p>
            <a:r>
              <a:rPr lang="de-DE" dirty="0"/>
              <a:t>Billig und flexibel</a:t>
            </a:r>
          </a:p>
          <a:p>
            <a:r>
              <a:rPr lang="de-DE" dirty="0"/>
              <a:t>Direktes interagieren mit Hardware</a:t>
            </a:r>
          </a:p>
          <a:p>
            <a:r>
              <a:rPr lang="de-DE" dirty="0"/>
              <a:t>Viele Libraries verfügbar für verschiedene HW</a:t>
            </a:r>
          </a:p>
          <a:p>
            <a:r>
              <a:rPr lang="de-DE" dirty="0"/>
              <a:t>Wirklich geringer Stromverbrauch (&lt;mA im Winterschlaf)</a:t>
            </a:r>
          </a:p>
          <a:p>
            <a:r>
              <a:rPr lang="de-DE" dirty="0" smtClean="0"/>
              <a:t>Fun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0821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Shields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Erweiterungen</a:t>
            </a:r>
          </a:p>
          <a:p>
            <a:r>
              <a:rPr lang="de-DE" dirty="0"/>
              <a:t>Auf das </a:t>
            </a:r>
            <a:r>
              <a:rPr lang="de-DE" dirty="0" err="1"/>
              <a:t>Arduino</a:t>
            </a:r>
            <a:r>
              <a:rPr lang="de-DE" dirty="0"/>
              <a:t> Board </a:t>
            </a:r>
            <a:r>
              <a:rPr lang="de-DE" dirty="0" err="1" smtClean="0"/>
              <a:t>steckbar</a:t>
            </a:r>
            <a:endParaRPr lang="de-DE" dirty="0"/>
          </a:p>
        </p:txBody>
      </p:sp>
      <p:pic>
        <p:nvPicPr>
          <p:cNvPr id="4" name="Bild 3" descr="f7001d3bc75390ccf4426954fc934baa.image.229x18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694" y="2648072"/>
            <a:ext cx="2260926" cy="17968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Bild 5" descr="e28b752b263d86e2cfac50d449f772d0.image.229x18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3657" y="3379321"/>
            <a:ext cx="2324895" cy="1847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Bild 6" descr="9ff241d2adc70d4cb02404e5c1b1eee2.image.229x18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36505" y="3595643"/>
            <a:ext cx="2150295" cy="17089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Bild 7" descr="5b7c558f3b618e9876e2255df6d297ac.image.229x18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2890" y="639933"/>
            <a:ext cx="1745350" cy="13871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nhaltsplatzhalter 3" descr="3c9dc644f0a96e18bcc479503c316ae6.image.229x18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401" b="15401"/>
          <a:stretch>
            <a:fillRect/>
          </a:stretch>
        </p:blipFill>
        <p:spPr>
          <a:xfrm>
            <a:off x="4768645" y="2570515"/>
            <a:ext cx="2410590" cy="13257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63135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Arduino</a:t>
            </a:r>
            <a:r>
              <a:rPr lang="de-DE" dirty="0"/>
              <a:t> Uno R3</a:t>
            </a:r>
          </a:p>
        </p:txBody>
      </p:sp>
      <p:graphicFrame>
        <p:nvGraphicFramePr>
          <p:cNvPr id="5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007449"/>
              </p:ext>
            </p:extLst>
          </p:nvPr>
        </p:nvGraphicFramePr>
        <p:xfrm>
          <a:off x="457200" y="1101442"/>
          <a:ext cx="815119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021"/>
                <a:gridCol w="5002177"/>
              </a:tblGrid>
              <a:tr h="299853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</a:tr>
              <a:tr h="269538">
                <a:tc>
                  <a:txBody>
                    <a:bodyPr/>
                    <a:lstStyle/>
                    <a:p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Microcontroller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ATmega328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Operating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Voltage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5V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Input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Voltage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recommended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7-12V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Input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Voltage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limits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6-20V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Digital I/O Pins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(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PWM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output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Analog Input Pins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6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DC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 I/O Pin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40mA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DC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3.3V Pin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50mA</a:t>
                      </a:r>
                      <a:endParaRPr lang="de-DE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Flash Memory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 KB (ATmega328)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0.5 KB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used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bootloader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SRAM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KB (ATmega328)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EEPROM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KB (ATmega328)</a:t>
                      </a:r>
                      <a:endParaRPr lang="de-DE" sz="1600" dirty="0"/>
                    </a:p>
                  </a:txBody>
                  <a:tcPr/>
                </a:tc>
              </a:tr>
              <a:tr h="299853"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Clock</a:t>
                      </a:r>
                      <a:r>
                        <a:rPr lang="de-DE" sz="1600" dirty="0" smtClean="0"/>
                        <a:t> Speed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16MHz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590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Unterstützte Programmiersprachen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C/C++ (C++ 11)</a:t>
            </a:r>
          </a:p>
          <a:p>
            <a:r>
              <a:rPr lang="de-DE" dirty="0"/>
              <a:t>Java</a:t>
            </a:r>
          </a:p>
          <a:p>
            <a:r>
              <a:rPr lang="de-DE" dirty="0"/>
              <a:t>Processing – auf dem Host PC zur Darstellung von Daten</a:t>
            </a:r>
          </a:p>
          <a:p>
            <a:r>
              <a:rPr lang="de-DE" dirty="0"/>
              <a:t>..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0826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Developement</a:t>
            </a:r>
            <a:r>
              <a:rPr lang="de-DE" dirty="0" smtClean="0"/>
              <a:t> Tools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Arduino</a:t>
            </a:r>
            <a:r>
              <a:rPr lang="de-DE" dirty="0" smtClean="0"/>
              <a:t> IDE (1.0.6 oder 1.5.8 Beta)</a:t>
            </a:r>
          </a:p>
          <a:p>
            <a:r>
              <a:rPr lang="de-DE" dirty="0" err="1" smtClean="0"/>
              <a:t>Atmel</a:t>
            </a:r>
            <a:r>
              <a:rPr lang="de-DE" dirty="0" smtClean="0"/>
              <a:t> Studio</a:t>
            </a:r>
          </a:p>
          <a:p>
            <a:r>
              <a:rPr lang="de-DE" dirty="0" smtClean="0"/>
              <a:t>Microsoft Visual Studio</a:t>
            </a:r>
          </a:p>
          <a:p>
            <a:r>
              <a:rPr lang="de-DE" dirty="0" err="1" smtClean="0"/>
              <a:t>Eclipse</a:t>
            </a:r>
            <a:r>
              <a:rPr lang="de-DE" dirty="0" smtClean="0"/>
              <a:t> mit </a:t>
            </a:r>
            <a:r>
              <a:rPr lang="de-DE" dirty="0" err="1" smtClean="0"/>
              <a:t>Plug-in</a:t>
            </a:r>
            <a:endParaRPr lang="de-DE" dirty="0" smtClean="0"/>
          </a:p>
          <a:p>
            <a:r>
              <a:rPr lang="de-DE" dirty="0" err="1" smtClean="0"/>
              <a:t>NetBeans</a:t>
            </a:r>
            <a:r>
              <a:rPr lang="de-DE" dirty="0" smtClean="0"/>
              <a:t> mit und ohne </a:t>
            </a:r>
            <a:r>
              <a:rPr lang="de-DE" dirty="0" err="1" smtClean="0"/>
              <a:t>Plug-in</a:t>
            </a:r>
            <a:endParaRPr lang="de-DE" dirty="0" smtClean="0"/>
          </a:p>
          <a:p>
            <a:r>
              <a:rPr lang="de-DE" dirty="0" smtClean="0"/>
              <a:t>Diverse </a:t>
            </a:r>
            <a:r>
              <a:rPr lang="de-DE" smtClean="0"/>
              <a:t>webbasierende </a:t>
            </a:r>
            <a:r>
              <a:rPr lang="de-DE" smtClean="0"/>
              <a:t>IDE</a:t>
            </a:r>
            <a:endParaRPr lang="de-DE" dirty="0" smtClean="0"/>
          </a:p>
          <a:p>
            <a:r>
              <a:rPr lang="de-DE" dirty="0" smtClean="0"/>
              <a:t>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6344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images.jp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9130" b="19130"/>
          <a:stretch>
            <a:fillRect/>
          </a:stretch>
        </p:blipFill>
        <p:spPr>
          <a:xfrm>
            <a:off x="199585" y="539237"/>
            <a:ext cx="2335173" cy="12842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Bild 8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8901" y="1304190"/>
            <a:ext cx="1973928" cy="18383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Projekte</a:t>
            </a:r>
            <a:endParaRPr lang="de-DE" dirty="0"/>
          </a:p>
        </p:txBody>
      </p:sp>
      <p:pic>
        <p:nvPicPr>
          <p:cNvPr id="5" name="Bild 4" descr="images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763" t="13686" r="18873"/>
          <a:stretch/>
        </p:blipFill>
        <p:spPr>
          <a:xfrm>
            <a:off x="2859772" y="1304189"/>
            <a:ext cx="2084242" cy="21265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Bild 5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43186" y="3728492"/>
            <a:ext cx="2802876" cy="18612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Bild 6" descr="imag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3988" y="3063511"/>
            <a:ext cx="2615483" cy="19590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Bild 7" descr="images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641"/>
          <a:stretch/>
        </p:blipFill>
        <p:spPr>
          <a:xfrm>
            <a:off x="199585" y="2975903"/>
            <a:ext cx="1927007" cy="2463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Bild 10" descr="imgres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17300" y="1823492"/>
            <a:ext cx="42799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Bild 11" descr="imgres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71568" y="3142568"/>
            <a:ext cx="2572431" cy="25724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Bild 9" descr="images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3733" y="537255"/>
            <a:ext cx="3082496" cy="17045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12057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Blink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de-DE" i="1" dirty="0"/>
              <a:t>/*</a:t>
            </a:r>
          </a:p>
          <a:p>
            <a:pPr marL="0" indent="0">
              <a:buNone/>
            </a:pPr>
            <a:r>
              <a:rPr lang="de-DE" i="1" dirty="0"/>
              <a:t>  Blink</a:t>
            </a:r>
          </a:p>
          <a:p>
            <a:pPr marL="0" indent="0">
              <a:buNone/>
            </a:pPr>
            <a:r>
              <a:rPr lang="de-DE" i="1" dirty="0"/>
              <a:t>  Turns on an LED on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i="1" dirty="0" err="1"/>
              <a:t>one</a:t>
            </a:r>
            <a:r>
              <a:rPr lang="de-DE" i="1" dirty="0"/>
              <a:t> </a:t>
            </a:r>
            <a:r>
              <a:rPr lang="de-DE" i="1" dirty="0" err="1"/>
              <a:t>second</a:t>
            </a:r>
            <a:r>
              <a:rPr lang="de-DE" i="1" dirty="0"/>
              <a:t>, </a:t>
            </a:r>
            <a:r>
              <a:rPr lang="de-DE" i="1" dirty="0" err="1"/>
              <a:t>then</a:t>
            </a:r>
            <a:r>
              <a:rPr lang="de-DE" i="1" dirty="0"/>
              <a:t> off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i="1" dirty="0" err="1"/>
              <a:t>one</a:t>
            </a:r>
            <a:r>
              <a:rPr lang="de-DE" i="1" dirty="0"/>
              <a:t> </a:t>
            </a:r>
            <a:r>
              <a:rPr lang="de-DE" i="1" dirty="0" err="1"/>
              <a:t>second</a:t>
            </a:r>
            <a:r>
              <a:rPr lang="de-DE" i="1" dirty="0"/>
              <a:t>, </a:t>
            </a:r>
            <a:r>
              <a:rPr lang="de-DE" i="1" dirty="0" err="1"/>
              <a:t>repeatedly</a:t>
            </a:r>
            <a:r>
              <a:rPr lang="de-DE" i="1" dirty="0"/>
              <a:t>.</a:t>
            </a:r>
          </a:p>
          <a:p>
            <a:pPr marL="0" indent="0">
              <a:buNone/>
            </a:pPr>
            <a:r>
              <a:rPr lang="de-DE" i="1" dirty="0"/>
              <a:t> </a:t>
            </a:r>
          </a:p>
          <a:p>
            <a:pPr marL="0" indent="0">
              <a:buNone/>
            </a:pPr>
            <a:r>
              <a:rPr lang="de-DE" i="1" dirty="0"/>
              <a:t>  This </a:t>
            </a:r>
            <a:r>
              <a:rPr lang="de-DE" i="1" dirty="0" err="1"/>
              <a:t>example</a:t>
            </a:r>
            <a:r>
              <a:rPr lang="de-DE" i="1" dirty="0"/>
              <a:t> </a:t>
            </a:r>
            <a:r>
              <a:rPr lang="de-DE" i="1" dirty="0" err="1"/>
              <a:t>code</a:t>
            </a:r>
            <a:r>
              <a:rPr lang="de-DE" i="1" dirty="0"/>
              <a:t> </a:t>
            </a:r>
            <a:r>
              <a:rPr lang="de-DE" i="1" dirty="0" err="1"/>
              <a:t>is</a:t>
            </a:r>
            <a:r>
              <a:rPr lang="de-DE" i="1" dirty="0"/>
              <a:t> in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public</a:t>
            </a:r>
            <a:r>
              <a:rPr lang="de-DE" i="1" dirty="0"/>
              <a:t> </a:t>
            </a:r>
            <a:r>
              <a:rPr lang="de-DE" i="1" dirty="0" err="1"/>
              <a:t>domain</a:t>
            </a:r>
            <a:r>
              <a:rPr lang="de-DE" i="1" dirty="0"/>
              <a:t>.</a:t>
            </a:r>
          </a:p>
          <a:p>
            <a:pPr marL="0" indent="0">
              <a:buNone/>
            </a:pPr>
            <a:r>
              <a:rPr lang="de-DE" i="1" dirty="0"/>
              <a:t> */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 </a:t>
            </a:r>
          </a:p>
          <a:p>
            <a:pPr marL="0" indent="0">
              <a:buNone/>
            </a:pPr>
            <a:r>
              <a:rPr lang="de-DE" i="1" dirty="0"/>
              <a:t>// Pin 13 </a:t>
            </a:r>
            <a:r>
              <a:rPr lang="de-DE" i="1" dirty="0" err="1"/>
              <a:t>has</a:t>
            </a:r>
            <a:r>
              <a:rPr lang="de-DE" i="1" dirty="0"/>
              <a:t> an LED </a:t>
            </a:r>
            <a:r>
              <a:rPr lang="de-DE" i="1" dirty="0" err="1"/>
              <a:t>connected</a:t>
            </a:r>
            <a:r>
              <a:rPr lang="de-DE" i="1" dirty="0"/>
              <a:t> on </a:t>
            </a:r>
            <a:r>
              <a:rPr lang="de-DE" i="1" dirty="0" err="1"/>
              <a:t>most</a:t>
            </a:r>
            <a:r>
              <a:rPr lang="de-DE" i="1" dirty="0"/>
              <a:t> </a:t>
            </a:r>
            <a:r>
              <a:rPr lang="de-DE" i="1" dirty="0" err="1"/>
              <a:t>Arduino</a:t>
            </a:r>
            <a:r>
              <a:rPr lang="de-DE" i="1" dirty="0"/>
              <a:t> </a:t>
            </a:r>
            <a:r>
              <a:rPr lang="de-DE" i="1" dirty="0" err="1"/>
              <a:t>boards</a:t>
            </a:r>
            <a:r>
              <a:rPr lang="de-DE" i="1" dirty="0"/>
              <a:t>.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// </a:t>
            </a:r>
            <a:r>
              <a:rPr lang="de-DE" i="1" dirty="0" err="1"/>
              <a:t>give</a:t>
            </a:r>
            <a:r>
              <a:rPr lang="de-DE" i="1" dirty="0"/>
              <a:t> </a:t>
            </a:r>
            <a:r>
              <a:rPr lang="de-DE" i="1" dirty="0" err="1"/>
              <a:t>it</a:t>
            </a:r>
            <a:r>
              <a:rPr lang="de-DE" i="1" dirty="0"/>
              <a:t> a </a:t>
            </a:r>
            <a:r>
              <a:rPr lang="de-DE" i="1" dirty="0" err="1"/>
              <a:t>name</a:t>
            </a:r>
            <a:r>
              <a:rPr lang="de-DE" i="1" dirty="0"/>
              <a:t>:</a:t>
            </a:r>
            <a:endParaRPr lang="de-DE" dirty="0"/>
          </a:p>
          <a:p>
            <a:pPr marL="0" indent="0">
              <a:buNone/>
            </a:pPr>
            <a:r>
              <a:rPr lang="fr-FR" dirty="0" err="1"/>
              <a:t>int</a:t>
            </a:r>
            <a:r>
              <a:rPr lang="fr-FR" dirty="0"/>
              <a:t> </a:t>
            </a:r>
            <a:r>
              <a:rPr lang="fr-FR" dirty="0" err="1"/>
              <a:t>led</a:t>
            </a:r>
            <a:r>
              <a:rPr lang="fr-FR" dirty="0"/>
              <a:t> = 13;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// the setup routine </a:t>
            </a:r>
            <a:r>
              <a:rPr lang="fr-FR" i="1" dirty="0" err="1"/>
              <a:t>runs</a:t>
            </a:r>
            <a:r>
              <a:rPr lang="fr-FR" i="1" dirty="0"/>
              <a:t> once </a:t>
            </a:r>
            <a:r>
              <a:rPr lang="fr-FR" i="1" dirty="0" err="1"/>
              <a:t>when</a:t>
            </a:r>
            <a:r>
              <a:rPr lang="fr-FR" i="1" dirty="0"/>
              <a:t> </a:t>
            </a:r>
            <a:r>
              <a:rPr lang="fr-FR" i="1" dirty="0" err="1"/>
              <a:t>you</a:t>
            </a:r>
            <a:r>
              <a:rPr lang="fr-FR" i="1" dirty="0"/>
              <a:t> </a:t>
            </a:r>
            <a:r>
              <a:rPr lang="fr-FR" i="1" dirty="0" err="1"/>
              <a:t>press</a:t>
            </a:r>
            <a:r>
              <a:rPr lang="fr-FR" i="1" dirty="0"/>
              <a:t> reset:</a:t>
            </a:r>
            <a:endParaRPr lang="fr-FR" dirty="0"/>
          </a:p>
          <a:p>
            <a:pPr marL="0" indent="0">
              <a:buNone/>
            </a:pPr>
            <a:r>
              <a:rPr lang="fi-FI" dirty="0" err="1"/>
              <a:t>void</a:t>
            </a:r>
            <a:r>
              <a:rPr lang="fi-FI" dirty="0"/>
              <a:t> </a:t>
            </a:r>
            <a:r>
              <a:rPr lang="fi-FI" b="1" dirty="0" err="1"/>
              <a:t>setup</a:t>
            </a:r>
            <a:r>
              <a:rPr lang="fi-FI" dirty="0"/>
              <a:t>() {                </a:t>
            </a:r>
          </a:p>
          <a:p>
            <a:pPr marL="0" indent="0">
              <a:buNone/>
            </a:pPr>
            <a:r>
              <a:rPr lang="fi-FI" dirty="0"/>
              <a:t>  </a:t>
            </a:r>
            <a:r>
              <a:rPr lang="fi-FI" i="1" dirty="0"/>
              <a:t>// </a:t>
            </a:r>
            <a:r>
              <a:rPr lang="fi-FI" i="1" dirty="0" err="1"/>
              <a:t>initialize</a:t>
            </a:r>
            <a:r>
              <a:rPr lang="fi-FI" i="1" dirty="0"/>
              <a:t> the </a:t>
            </a:r>
            <a:r>
              <a:rPr lang="fi-FI" i="1" dirty="0" err="1"/>
              <a:t>digital</a:t>
            </a:r>
            <a:r>
              <a:rPr lang="fi-FI" i="1" dirty="0"/>
              <a:t> </a:t>
            </a:r>
            <a:r>
              <a:rPr lang="fi-FI" i="1" dirty="0" err="1"/>
              <a:t>pin</a:t>
            </a:r>
            <a:r>
              <a:rPr lang="fi-FI" i="1" dirty="0"/>
              <a:t> as an output.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  </a:t>
            </a:r>
            <a:r>
              <a:rPr lang="fi-FI" dirty="0" err="1"/>
              <a:t>pinMode(led</a:t>
            </a:r>
            <a:r>
              <a:rPr lang="fi-FI" dirty="0"/>
              <a:t>, OUTPUT);     </a:t>
            </a:r>
          </a:p>
          <a:p>
            <a:pPr marL="0" indent="0">
              <a:buNone/>
            </a:pPr>
            <a:r>
              <a:rPr lang="fi-FI" dirty="0"/>
              <a:t>}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i="1" dirty="0"/>
              <a:t>// the </a:t>
            </a:r>
            <a:r>
              <a:rPr lang="fi-FI" i="1" dirty="0" err="1"/>
              <a:t>loop</a:t>
            </a:r>
            <a:r>
              <a:rPr lang="fi-FI" i="1" dirty="0"/>
              <a:t> routine </a:t>
            </a:r>
            <a:r>
              <a:rPr lang="fi-FI" i="1" dirty="0" err="1"/>
              <a:t>runs</a:t>
            </a:r>
            <a:r>
              <a:rPr lang="fi-FI" i="1" dirty="0"/>
              <a:t> </a:t>
            </a:r>
            <a:r>
              <a:rPr lang="fi-FI" i="1" dirty="0" err="1"/>
              <a:t>over</a:t>
            </a:r>
            <a:r>
              <a:rPr lang="fi-FI" i="1" dirty="0"/>
              <a:t> and </a:t>
            </a:r>
            <a:r>
              <a:rPr lang="fi-FI" i="1" dirty="0" err="1"/>
              <a:t>over</a:t>
            </a:r>
            <a:r>
              <a:rPr lang="fi-FI" i="1" dirty="0"/>
              <a:t> </a:t>
            </a:r>
            <a:r>
              <a:rPr lang="fi-FI" i="1" dirty="0" err="1"/>
              <a:t>again</a:t>
            </a:r>
            <a:r>
              <a:rPr lang="fi-FI" i="1" dirty="0"/>
              <a:t> </a:t>
            </a:r>
            <a:r>
              <a:rPr lang="fi-FI" i="1" dirty="0" err="1"/>
              <a:t>forever</a:t>
            </a:r>
            <a:r>
              <a:rPr lang="fi-FI" i="1" dirty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void</a:t>
            </a:r>
            <a:r>
              <a:rPr lang="fi-FI" dirty="0"/>
              <a:t> </a:t>
            </a:r>
            <a:r>
              <a:rPr lang="fi-FI" b="1" dirty="0" err="1"/>
              <a:t>loop</a:t>
            </a:r>
            <a:r>
              <a:rPr lang="fi-FI" dirty="0"/>
              <a:t>() {</a:t>
            </a:r>
          </a:p>
          <a:p>
            <a:pPr marL="0" indent="0">
              <a:buNone/>
            </a:pPr>
            <a:r>
              <a:rPr lang="fi-FI" dirty="0"/>
              <a:t>  </a:t>
            </a:r>
            <a:r>
              <a:rPr lang="fi-FI" dirty="0" err="1"/>
              <a:t>digitalWrite(led</a:t>
            </a:r>
            <a:r>
              <a:rPr lang="fi-FI" dirty="0"/>
              <a:t>, HIGH);   </a:t>
            </a:r>
            <a:r>
              <a:rPr lang="fi-FI" i="1" dirty="0"/>
              <a:t>// </a:t>
            </a:r>
            <a:r>
              <a:rPr lang="fi-FI" i="1" dirty="0" err="1"/>
              <a:t>turn</a:t>
            </a:r>
            <a:r>
              <a:rPr lang="fi-FI" i="1" dirty="0"/>
              <a:t> the LED on (HIGH is the </a:t>
            </a:r>
            <a:r>
              <a:rPr lang="fi-FI" i="1" dirty="0" err="1"/>
              <a:t>voltage</a:t>
            </a:r>
            <a:r>
              <a:rPr lang="fi-FI" i="1" dirty="0"/>
              <a:t> </a:t>
            </a:r>
            <a:r>
              <a:rPr lang="fi-FI" i="1" dirty="0" err="1"/>
              <a:t>level</a:t>
            </a:r>
            <a:r>
              <a:rPr lang="fi-FI" i="1" dirty="0"/>
              <a:t>)</a:t>
            </a:r>
            <a:endParaRPr lang="fi-FI" dirty="0"/>
          </a:p>
          <a:p>
            <a:pPr marL="0" indent="0">
              <a:buNone/>
            </a:pPr>
            <a:r>
              <a:rPr lang="en-US" dirty="0"/>
              <a:t>  delay(1000);               </a:t>
            </a:r>
            <a:r>
              <a:rPr lang="en-US" i="1" dirty="0"/>
              <a:t>// wait for a second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 </a:t>
            </a:r>
            <a:r>
              <a:rPr lang="en-US" dirty="0" err="1"/>
              <a:t>digitalWrite</a:t>
            </a:r>
            <a:r>
              <a:rPr lang="en-US" dirty="0"/>
              <a:t>(led, LOW);    </a:t>
            </a:r>
            <a:r>
              <a:rPr lang="en-US" i="1" dirty="0"/>
              <a:t>// turn the LED off by making the voltage LOW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 delay(1000);               </a:t>
            </a:r>
            <a:r>
              <a:rPr lang="en-US" i="1" dirty="0"/>
              <a:t>// wait for a second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  <a:endParaRPr lang="de-DE" dirty="0"/>
          </a:p>
          <a:p>
            <a:endParaRPr lang="de-DE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2" y="1651001"/>
            <a:ext cx="3352799" cy="35263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70752359"/>
      </p:ext>
    </p:extLst>
  </p:cSld>
  <p:clrMapOvr>
    <a:masterClrMapping/>
  </p:clrMapOvr>
</p:sld>
</file>

<file path=ppt/theme/theme1.xml><?xml version="1.0" encoding="utf-8"?>
<a:theme xmlns:a="http://schemas.openxmlformats.org/drawingml/2006/main" name="Schwarz">
  <a:themeElements>
    <a:clrScheme name="Benutzerdefiniert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Schwarz .thmx</Template>
  <TotalTime>0</TotalTime>
  <Words>843</Words>
  <Application>Microsoft Office PowerPoint</Application>
  <PresentationFormat>Bildschirmpräsentation (16:10)</PresentationFormat>
  <Paragraphs>252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Schwarz</vt:lpstr>
      <vt:lpstr>Arduino: Eine kurze Einführung (Nov. 2015)</vt:lpstr>
      <vt:lpstr>Was ist Arduino</vt:lpstr>
      <vt:lpstr>Warum!</vt:lpstr>
      <vt:lpstr>Shields</vt:lpstr>
      <vt:lpstr>Arduino Uno R3</vt:lpstr>
      <vt:lpstr>Unterstützte Programmiersprachen</vt:lpstr>
      <vt:lpstr>Developement Tools</vt:lpstr>
      <vt:lpstr>Projekte</vt:lpstr>
      <vt:lpstr>Beispiel: Blink</vt:lpstr>
      <vt:lpstr>Beispiel: Wetterstation/Sender</vt:lpstr>
      <vt:lpstr>Beispiel: Wetterstation/Sender</vt:lpstr>
      <vt:lpstr>Beispiel: Wetterstation/Empfänger</vt:lpstr>
      <vt:lpstr>Links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Arduino: Eine kurze Einführung (Nov. 2015)</dc:title>
  <dc:creator>Wolfgang Keller</dc:creator>
  <cp:lastModifiedBy>Detlef Wilkening/dw</cp:lastModifiedBy>
  <cp:revision>5</cp:revision>
  <dcterms:created xsi:type="dcterms:W3CDTF">2014-11-12T19:16:42Z</dcterms:created>
  <dcterms:modified xsi:type="dcterms:W3CDTF">2014-11-18T10:25:31Z</dcterms:modified>
</cp:coreProperties>
</file>