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70" r:id="rId5"/>
    <p:sldId id="274" r:id="rId6"/>
    <p:sldId id="279" r:id="rId7"/>
    <p:sldId id="275" r:id="rId8"/>
    <p:sldId id="290" r:id="rId9"/>
    <p:sldId id="280" r:id="rId10"/>
    <p:sldId id="276" r:id="rId11"/>
    <p:sldId id="284" r:id="rId12"/>
    <p:sldId id="291" r:id="rId13"/>
    <p:sldId id="293" r:id="rId14"/>
    <p:sldId id="281" r:id="rId15"/>
    <p:sldId id="294" r:id="rId16"/>
    <p:sldId id="277" r:id="rId17"/>
    <p:sldId id="283" r:id="rId18"/>
    <p:sldId id="278" r:id="rId19"/>
    <p:sldId id="282" r:id="rId20"/>
    <p:sldId id="295" r:id="rId21"/>
    <p:sldId id="296" r:id="rId22"/>
    <p:sldId id="298" r:id="rId23"/>
    <p:sldId id="299" r:id="rId24"/>
    <p:sldId id="300" r:id="rId25"/>
    <p:sldId id="301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7">
          <p15:clr>
            <a:srgbClr val="A4A3A4"/>
          </p15:clr>
        </p15:guide>
        <p15:guide id="2" orient="horz" pos="1106">
          <p15:clr>
            <a:srgbClr val="A4A3A4"/>
          </p15:clr>
        </p15:guide>
        <p15:guide id="3" orient="horz" pos="4057">
          <p15:clr>
            <a:srgbClr val="A4A3A4"/>
          </p15:clr>
        </p15:guide>
        <p15:guide id="4" pos="2880">
          <p15:clr>
            <a:srgbClr val="A4A3A4"/>
          </p15:clr>
        </p15:guide>
        <p15:guide id="5" pos="228">
          <p15:clr>
            <a:srgbClr val="A4A3A4"/>
          </p15:clr>
        </p15:guide>
        <p15:guide id="6" pos="288">
          <p15:clr>
            <a:srgbClr val="A4A3A4"/>
          </p15:clr>
        </p15:guide>
        <p15:guide id="7" pos="5531">
          <p15:clr>
            <a:srgbClr val="A4A3A4"/>
          </p15:clr>
        </p15:guide>
        <p15:guide id="8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E86"/>
    <a:srgbClr val="0080AE"/>
    <a:srgbClr val="75C4E6"/>
    <a:srgbClr val="041327"/>
    <a:srgbClr val="12325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554" y="84"/>
      </p:cViewPr>
      <p:guideLst>
        <p:guide orient="horz" pos="3687"/>
        <p:guide orient="horz" pos="1106"/>
        <p:guide orient="horz" pos="4057"/>
        <p:guide pos="2880"/>
        <p:guide pos="228"/>
        <p:guide pos="288"/>
        <p:guide pos="5531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A5A2E739-73BE-47DC-BBDB-6978BDB3BAF6}" type="datetimeFigureOut">
              <a:rPr lang="en-US"/>
              <a:pPr>
                <a:defRPr/>
              </a:pPr>
              <a:t>1/8/2015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1E3D4157-2554-413C-A520-29918C139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3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\\fr0235srv01\Marcom\__Design\__Projects\__Projects _Current\00076 SIS Branding\Working\PPT Presentations\productsheetsanscourbe\bkg15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1975986"/>
            <a:ext cx="5788047" cy="1218157"/>
          </a:xfrm>
        </p:spPr>
        <p:txBody>
          <a:bodyPr anchor="b"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3488910"/>
            <a:ext cx="5788048" cy="1125172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896" y="6126480"/>
            <a:ext cx="1655064" cy="36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645919"/>
            <a:ext cx="4133850" cy="4207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45919"/>
            <a:ext cx="4132263" cy="42071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365125" y="301625"/>
            <a:ext cx="8415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125" y="1646238"/>
            <a:ext cx="84137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2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21425"/>
            <a:ext cx="128746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/>
          <p:cNvPicPr>
            <a:picLocks noChangeAspect="1" noChangeArrowheads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7966" y="6172783"/>
            <a:ext cx="1371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6" r:id="rId2"/>
    <p:sldLayoutId id="2147483727" r:id="rId3"/>
    <p:sldLayoutId id="2147483728" r:id="rId4"/>
    <p:sldLayoutId id="2147483729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ts val="600"/>
        </a:spcBef>
        <a:spcAft>
          <a:spcPct val="0"/>
        </a:spcAft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347663" indent="-347663" algn="l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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685800" indent="-338138" algn="l" rtl="0" eaLnBrk="0" fontAlgn="base" hangingPunct="0">
        <a:spcBef>
          <a:spcPts val="500"/>
        </a:spcBef>
        <a:spcAft>
          <a:spcPct val="0"/>
        </a:spcAft>
        <a:buFont typeface="Arial Narrow" pitchFamily="34" charset="0"/>
        <a:buChar char="–"/>
        <a:defRPr sz="26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033463" indent="-34766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371600" indent="-338138" algn="l" rtl="0" eaLnBrk="0" fontAlgn="base" hangingPunct="0">
        <a:spcBef>
          <a:spcPts val="125"/>
        </a:spcBef>
        <a:spcAft>
          <a:spcPct val="0"/>
        </a:spcAft>
        <a:buFont typeface="Arial Narrow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qthelp://org.qt-project.qtwidgets.532/qtwidgets/qspinbox.html#value-pro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8" y="1975986"/>
            <a:ext cx="6831995" cy="1218157"/>
          </a:xfrm>
        </p:spPr>
        <p:txBody>
          <a:bodyPr/>
          <a:lstStyle/>
          <a:p>
            <a:r>
              <a:rPr lang="en-US" dirty="0" smtClean="0"/>
              <a:t>Signals and Lambdas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3488910"/>
            <a:ext cx="6848772" cy="1125172"/>
          </a:xfrm>
        </p:spPr>
        <p:txBody>
          <a:bodyPr/>
          <a:lstStyle/>
          <a:p>
            <a:r>
              <a:rPr lang="en-US" dirty="0" smtClean="0"/>
              <a:t>Sven Johannsen</a:t>
            </a:r>
          </a:p>
          <a:p>
            <a:r>
              <a:rPr lang="en-US" dirty="0" smtClean="0"/>
              <a:t>C++ User Group Aachen 01/08/15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73087"/>
            <a:ext cx="9229343" cy="719010"/>
          </a:xfrm>
        </p:spPr>
        <p:txBody>
          <a:bodyPr/>
          <a:lstStyle/>
          <a:p>
            <a:r>
              <a:rPr lang="en-US" dirty="0" smtClean="0"/>
              <a:t>Examples (new STL algorithms):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344" y="2347407"/>
            <a:ext cx="10253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1600" dirty="0">
                <a:solidFill>
                  <a:srgbClr val="216F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 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 13, 15, 19, 3 };</a:t>
            </a:r>
          </a:p>
          <a:p>
            <a:pPr lvl="0"/>
            <a:endParaRPr lang="en-US" alt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b1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altLang="en-US" sz="1600" dirty="0" err="1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all_of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 </a:t>
            </a:r>
            <a:r>
              <a:rPr lang="en-US" altLang="en-US" sz="16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 [](</a:t>
            </a:r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 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% 2; }); </a:t>
            </a:r>
            <a:r>
              <a:rPr lang="en-US" altLang="en-US" sz="16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 true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b2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altLang="en-US" sz="1600" dirty="0" err="1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any_of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 </a:t>
            </a:r>
            <a:r>
              <a:rPr lang="en-US" altLang="en-US" sz="16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 [](</a:t>
            </a:r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 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&lt; 0; }); </a:t>
            </a:r>
            <a:r>
              <a:rPr lang="en-US" altLang="en-US" sz="16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 false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b3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altLang="en-US" sz="1600" dirty="0" err="1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none_of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 </a:t>
            </a:r>
            <a:r>
              <a:rPr lang="en-US" altLang="en-US" sz="1600" dirty="0">
                <a:solidFill>
                  <a:srgbClr val="88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 [](</a:t>
            </a:r>
            <a:r>
              <a:rPr lang="en-US" alt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 </a:t>
            </a:r>
            <a:r>
              <a:rPr lang="en-US" alt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altLang="en-US" sz="16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&lt; 0; }); </a:t>
            </a:r>
            <a:r>
              <a:rPr lang="en-US" altLang="en-US" sz="16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 true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0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Lambdas as </a:t>
            </a:r>
            <a:r>
              <a:rPr lang="en-US" dirty="0" err="1" smtClean="0"/>
              <a:t>Qt</a:t>
            </a:r>
            <a:r>
              <a:rPr lang="en-US" dirty="0" smtClean="0"/>
              <a:t>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connect(button,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24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clicked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n-US" altLang="en-US" sz="2400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4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QMessageBox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::information(</a:t>
            </a:r>
            <a:r>
              <a:rPr lang="en-US" altLang="en-US" sz="24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400" dirty="0" smtClean="0">
              <a:solidFill>
                <a:srgbClr val="C0C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24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2400" dirty="0" err="1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"Hallo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Lambda"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latin typeface="Arial Unicode MS" panose="020B0604020202020204" pitchFamily="34" charset="-128"/>
              </a:rPr>
              <a:t/>
            </a:r>
            <a:br>
              <a:rPr lang="en-US" altLang="en-US" dirty="0">
                <a:latin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13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Lambda </a:t>
            </a:r>
            <a:r>
              <a:rPr lang="en-US" dirty="0" smtClean="0"/>
              <a:t>expressions</a:t>
            </a:r>
            <a:br>
              <a:rPr lang="en-US" dirty="0" smtClean="0"/>
            </a:br>
            <a:r>
              <a:rPr lang="en-US" dirty="0"/>
              <a:t>Captures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73086"/>
            <a:ext cx="8414703" cy="3779202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 smtClean="0"/>
              <a:t> Capture nothing – only </a:t>
            </a:r>
            <a:r>
              <a:rPr lang="en-US" i="1" dirty="0"/>
              <a:t>lambda-introducer</a:t>
            </a:r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[=],[&amp;]</a:t>
            </a:r>
            <a:r>
              <a:rPr lang="en-US" dirty="0" smtClean="0"/>
              <a:t>Capture everything as copy or reference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[bar]</a:t>
            </a:r>
            <a:r>
              <a:rPr lang="en-US" dirty="0" smtClean="0"/>
              <a:t> Capture bar as copy and nothing 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[&amp;foo]</a:t>
            </a:r>
            <a:r>
              <a:rPr lang="en-US" dirty="0" smtClean="0"/>
              <a:t> </a:t>
            </a:r>
            <a:r>
              <a:rPr lang="en-US" dirty="0"/>
              <a:t>Capture </a:t>
            </a:r>
            <a:r>
              <a:rPr lang="en-US" dirty="0" smtClean="0"/>
              <a:t>foo as reference and </a:t>
            </a:r>
            <a:r>
              <a:rPr lang="en-US" dirty="0"/>
              <a:t>nothing </a:t>
            </a:r>
            <a:r>
              <a:rPr lang="en-US" dirty="0" smtClean="0"/>
              <a:t>else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[this]</a:t>
            </a:r>
            <a:r>
              <a:rPr lang="en-US" dirty="0"/>
              <a:t> Capture </a:t>
            </a:r>
            <a:r>
              <a:rPr lang="en-US" dirty="0" smtClean="0"/>
              <a:t>this pointer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32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Lambdas as </a:t>
            </a:r>
            <a:r>
              <a:rPr lang="en-US" dirty="0" err="1" smtClean="0"/>
              <a:t>Qt</a:t>
            </a:r>
            <a:r>
              <a:rPr lang="en-US" dirty="0" smtClean="0"/>
              <a:t> Slots</a:t>
            </a:r>
            <a:br>
              <a:rPr lang="en-US" dirty="0" smtClean="0"/>
            </a:br>
            <a:r>
              <a:rPr lang="en-US" dirty="0" smtClean="0"/>
              <a:t>capture “this”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10107803" cy="4206875"/>
          </a:xfrm>
        </p:spPr>
        <p:txBody>
          <a:bodyPr/>
          <a:lstStyle/>
          <a:p>
            <a:pPr lvl="0"/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connect(button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24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clicked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24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]{</a:t>
            </a:r>
          </a:p>
          <a:p>
            <a:pPr lvl="0"/>
            <a:r>
              <a:rPr lang="en-US" altLang="en-US" sz="2400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4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QMessageBox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::information(</a:t>
            </a:r>
            <a:r>
              <a:rPr lang="en-US" altLang="en-US" sz="24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400" dirty="0" smtClean="0">
              <a:solidFill>
                <a:srgbClr val="C0C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2400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Hallo</a:t>
            </a:r>
            <a:r>
              <a:rPr lang="en-US" alt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altLang="en-US" sz="2400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/>
            <a:r>
              <a:rPr lang="en-US" alt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94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Lambdas as </a:t>
            </a:r>
            <a:r>
              <a:rPr lang="en-US" dirty="0" err="1" smtClean="0"/>
              <a:t>Qt</a:t>
            </a:r>
            <a:r>
              <a:rPr lang="en-US" dirty="0" smtClean="0"/>
              <a:t> Slots</a:t>
            </a:r>
            <a:br>
              <a:rPr lang="en-US" dirty="0" smtClean="0"/>
            </a:b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10107803" cy="4206875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</a:t>
            </a:r>
            <a:r>
              <a:rPr 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QWebView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titleChanged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,[</a:t>
            </a:r>
            <a:r>
              <a:rPr lang="en-US" sz="24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</a:t>
            </a:r>
            <a:r>
              <a:rPr lang="en-US" sz="24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QString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setWindowTitle</a:t>
            </a:r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(title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24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 smtClean="0">
              <a:solidFill>
                <a:srgbClr val="C0C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456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Lambdas as </a:t>
            </a:r>
            <a:r>
              <a:rPr lang="en-US" dirty="0" err="1"/>
              <a:t>Qt</a:t>
            </a:r>
            <a:r>
              <a:rPr lang="en-US" dirty="0"/>
              <a:t> Slots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source_code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lambdas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simplebrowser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57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Webbrowser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026" y="1646238"/>
            <a:ext cx="5121947" cy="42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Connect: new </a:t>
            </a:r>
            <a:r>
              <a:rPr lang="en-US" dirty="0" smtClean="0"/>
              <a:t>features - new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Disconnect</a:t>
            </a:r>
          </a:p>
          <a:p>
            <a:r>
              <a:rPr lang="en-US" dirty="0" smtClean="0"/>
              <a:t>Overloads</a:t>
            </a:r>
          </a:p>
          <a:p>
            <a:r>
              <a:rPr lang="en-US" dirty="0" smtClean="0"/>
              <a:t>(Default argument in slots are not supported)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7224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10010267" cy="4206875"/>
          </a:xfrm>
        </p:spPr>
        <p:txBody>
          <a:bodyPr/>
          <a:lstStyle/>
          <a:p>
            <a:r>
              <a:rPr lang="en-US" dirty="0" smtClean="0"/>
              <a:t>Disconnect, if the life time is not synchronized </a:t>
            </a:r>
          </a:p>
          <a:p>
            <a:pPr lvl="0"/>
            <a:endParaRPr lang="en-US" altLang="en-US" sz="1600" dirty="0" smtClean="0">
              <a:solidFill>
                <a:srgbClr val="8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altLang="en-US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en-US" alt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....</a:t>
            </a: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</a:t>
            </a:r>
            <a:r>
              <a:rPr lang="en-US" altLang="en-US" sz="1600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clicked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/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altLang="en-US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disconnect(</a:t>
            </a:r>
            <a:r>
              <a:rPr lang="en-US" altLang="en-US" sz="1600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clicked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91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10010267" cy="4206875"/>
          </a:xfrm>
        </p:spPr>
        <p:txBody>
          <a:bodyPr/>
          <a:lstStyle/>
          <a:p>
            <a:r>
              <a:rPr lang="en-US" dirty="0" smtClean="0"/>
              <a:t>Disconnect, if the life time is not synchronized </a:t>
            </a:r>
          </a:p>
          <a:p>
            <a:pPr lvl="0"/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QMetaObject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world_connection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endParaRPr lang="en-US" altLang="en-US" sz="1600" dirty="0" smtClean="0">
              <a:solidFill>
                <a:srgbClr val="8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altLang="en-US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en-US" alt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. . . </a:t>
            </a:r>
            <a:endParaRPr lang="en-US" alt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world_connection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alt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</a:t>
            </a:r>
            <a:r>
              <a:rPr lang="en-US" altLang="en-US" sz="1600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clicked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/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::~</a:t>
            </a:r>
            <a:r>
              <a:rPr lang="en-US" altLang="en-US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disconnect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world_connection</a:t>
            </a:r>
            <a:r>
              <a:rPr lang="en-US" alt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0"/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7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Qt</a:t>
            </a:r>
            <a:r>
              <a:rPr lang="en-GB" dirty="0" smtClean="0"/>
              <a:t> 4 </a:t>
            </a:r>
          </a:p>
          <a:p>
            <a:pPr lvl="1"/>
            <a:r>
              <a:rPr lang="en-US" dirty="0"/>
              <a:t>Signal and Slot </a:t>
            </a:r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connect()</a:t>
            </a:r>
            <a:r>
              <a:rPr lang="en-US" dirty="0" smtClean="0"/>
              <a:t> Problem</a:t>
            </a:r>
          </a:p>
          <a:p>
            <a:r>
              <a:rPr lang="en-GB" dirty="0" smtClean="0"/>
              <a:t>Qt5</a:t>
            </a:r>
          </a:p>
          <a:p>
            <a:pPr lvl="1"/>
            <a:r>
              <a:rPr lang="en-US" dirty="0"/>
              <a:t>New Syntax</a:t>
            </a:r>
            <a:endParaRPr lang="en-GB" dirty="0" smtClean="0"/>
          </a:p>
          <a:p>
            <a:pPr lvl="1"/>
            <a:r>
              <a:rPr lang="en-US" dirty="0"/>
              <a:t>C++ Lambdas as </a:t>
            </a:r>
            <a:r>
              <a:rPr lang="en-US" dirty="0" err="1"/>
              <a:t>Qt</a:t>
            </a:r>
            <a:r>
              <a:rPr lang="en-US" dirty="0"/>
              <a:t> Slots</a:t>
            </a:r>
            <a:endParaRPr lang="en-GB" dirty="0" smtClean="0"/>
          </a:p>
          <a:p>
            <a:pPr lvl="1"/>
            <a:r>
              <a:rPr lang="en-US" dirty="0"/>
              <a:t>Simple </a:t>
            </a:r>
            <a:r>
              <a:rPr lang="en-US" dirty="0" err="1" smtClean="0"/>
              <a:t>Webbrowser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/>
              <a:t>features - new problems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658430"/>
            <a:ext cx="8413750" cy="4206875"/>
          </a:xfrm>
        </p:spPr>
        <p:txBody>
          <a:bodyPr/>
          <a:lstStyle/>
          <a:p>
            <a:r>
              <a:rPr lang="en-US" dirty="0" smtClean="0"/>
              <a:t>Overloaded signals or slots</a:t>
            </a:r>
          </a:p>
          <a:p>
            <a:endParaRPr lang="en-US" dirty="0" smtClean="0"/>
          </a:p>
          <a:p>
            <a:r>
              <a:rPr lang="en-US" dirty="0" err="1" smtClean="0"/>
              <a:t>QSpinbox</a:t>
            </a:r>
            <a:r>
              <a:rPr lang="en-US" dirty="0" smtClean="0"/>
              <a:t>: 2 signals with the same name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90274"/>
              </p:ext>
            </p:extLst>
          </p:nvPr>
        </p:nvGraphicFramePr>
        <p:xfrm>
          <a:off x="499237" y="3393821"/>
          <a:ext cx="4682363" cy="662940"/>
        </p:xfrm>
        <a:graphic>
          <a:graphicData uri="http://schemas.openxmlformats.org/drawingml/2006/table">
            <a:tbl>
              <a:tblPr/>
              <a:tblGrid>
                <a:gridCol w="610235"/>
                <a:gridCol w="407212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void</a:t>
                      </a:r>
                    </a:p>
                  </a:txBody>
                  <a:tcPr marL="95250" marR="47625" marT="28575" marB="28575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none" strike="noStrike" dirty="0" err="1">
                          <a:solidFill>
                            <a:srgbClr val="007330"/>
                          </a:solidFill>
                          <a:effectLst/>
                          <a:hlinkClick r:id="rId2"/>
                        </a:rPr>
                        <a:t>valueChanged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dirty="0" err="1">
                          <a:effectLst/>
                        </a:rPr>
                        <a:t>int</a:t>
                      </a:r>
                      <a:r>
                        <a:rPr lang="en-US" i="1" dirty="0">
                          <a:effectLst/>
                        </a:rPr>
                        <a:t> </a:t>
                      </a:r>
                      <a:r>
                        <a:rPr lang="en-US" i="1" dirty="0" err="1">
                          <a:effectLst/>
                        </a:rPr>
                        <a:t>i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R="142875" marT="28575" marB="28575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void</a:t>
                      </a:r>
                    </a:p>
                  </a:txBody>
                  <a:tcPr marL="95250" marR="47625" marT="28575" marB="28575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none" strike="noStrike" dirty="0" err="1">
                          <a:solidFill>
                            <a:srgbClr val="007330"/>
                          </a:solidFill>
                          <a:effectLst/>
                          <a:hlinkClick r:id="rId2"/>
                        </a:rPr>
                        <a:t>valueChanged</a:t>
                      </a:r>
                      <a:r>
                        <a:rPr lang="en-US" dirty="0">
                          <a:effectLst/>
                        </a:rPr>
                        <a:t>(</a:t>
                      </a:r>
                      <a:r>
                        <a:rPr lang="en-US" dirty="0" err="1">
                          <a:effectLst/>
                        </a:rPr>
                        <a:t>const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QString</a:t>
                      </a:r>
                      <a:r>
                        <a:rPr lang="en-US" dirty="0">
                          <a:effectLst/>
                        </a:rPr>
                        <a:t> &amp;</a:t>
                      </a:r>
                      <a:r>
                        <a:rPr lang="en-US" i="1" dirty="0">
                          <a:effectLst/>
                        </a:rPr>
                        <a:t> text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 marR="142875" marT="28575" marB="28575" anchor="ctr">
                    <a:lnL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049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658430"/>
            <a:ext cx="8413750" cy="4206875"/>
          </a:xfrm>
        </p:spPr>
        <p:txBody>
          <a:bodyPr/>
          <a:lstStyle/>
          <a:p>
            <a:pPr lvl="0"/>
            <a:endParaRPr lang="en-US" alt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connect(spin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valueChanged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SLOT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setNum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)));</a:t>
            </a:r>
          </a:p>
          <a:p>
            <a:pPr lvl="0"/>
            <a:endParaRPr lang="en-US" altLang="en-US" sz="16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strike="sngStrike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connect(spin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strike="sngStrike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strike="sngStrike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QSpinBox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valueChanged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strike="sngStrike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label,</a:t>
            </a:r>
            <a:r>
              <a:rPr lang="en-US" altLang="en-US" sz="1600" strike="sngStrike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sz="1600" strike="sngStrike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QLabel</a:t>
            </a:r>
            <a:r>
              <a:rPr lang="en-US" altLang="en-US" sz="1600" strike="sngStrike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setNum</a:t>
            </a:r>
            <a:r>
              <a:rPr lang="en-US" altLang="en-US" sz="1600" strike="sngStrike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0"/>
            <a:endParaRPr lang="en-US" altLang="en-US" sz="1600" strike="sngStrike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connect(spin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600" dirty="0" smtClean="0">
              <a:solidFill>
                <a:srgbClr val="C0C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600" dirty="0" err="1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6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QSpinBox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::*)(</a:t>
            </a:r>
            <a:r>
              <a:rPr lang="en-US" altLang="en-US" sz="16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)&gt;(&amp;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QSpinBox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valueChanged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lvl="0"/>
            <a:r>
              <a:rPr lang="en-US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label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6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6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QLabel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::*)(</a:t>
            </a:r>
            <a:r>
              <a:rPr lang="en-US" altLang="en-US" sz="16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)&gt;(&amp;</a:t>
            </a:r>
            <a:r>
              <a:rPr lang="en-US" altLang="en-US" sz="16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QLabel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setNum</a:t>
            </a:r>
            <a:r>
              <a:rPr lang="en-US" alt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 &amp; </a:t>
            </a:r>
            <a:r>
              <a:rPr lang="en-US" dirty="0"/>
              <a:t>Overloads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source_code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8028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simplebrowser.pro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5125" y="1752076"/>
            <a:ext cx="381514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" panose="020B0604020202020204" pitchFamily="34" charset="0"/>
              </a:rPr>
              <a:t>QT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+=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gui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webkitwidgets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webkit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widgets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win32-g++: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QMAKE_CXXFLAGS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+=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c++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11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TARGET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simplebrowser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TEMPLATE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app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SOURCES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+=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main.cpp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HEADERS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+=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simplebrowser.h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7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5125" y="1273833"/>
            <a:ext cx="507250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QApplication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</a:rPr>
              <a:t>&gt;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simplebrowser.h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int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main(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int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argc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char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*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argv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[])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QApplication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argc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argv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MainWindow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w.show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return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a.exec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80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simplebrowser.h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5125" y="999253"/>
            <a:ext cx="8438207" cy="8494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</a:rPr>
              <a:t>#pragma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once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QMainWindow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&gt;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QLayout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&gt;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&gt;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&gt;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#include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QtWebKitWidgets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&gt;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struct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MainWindow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QMainWindow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MainWindow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central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layout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QVBoxLayout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(central);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controls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QHBoxLayout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back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"Back"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forward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"Forward"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stop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"Stop"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auto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reload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new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"Reload"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controls-&gt;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(back);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controls-&gt;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(forward);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controls-&gt;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controls-&gt;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(stop);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controls-&gt;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(reload);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layout-&gt;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addLayout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(controls);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layout-&gt;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addWidget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central-&gt;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setLayout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(layout);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setCentralWidget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(central);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connect(back,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clicked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-&gt;back();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connect(forward,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clicked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-&gt;forward();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connect(stop,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clicked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-&gt;stop();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connect(reload,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QPushButton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clicked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-&gt;reload();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returnPressed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-&gt;load(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QUrl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-&gt;text()));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urlChanged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const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QUrl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urlLineEdit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setText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url.toString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());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connect(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::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titleChanged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[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](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const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QString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&amp;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title)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{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setWindowTitle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"Simple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webbrowser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title);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emit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titleChanged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//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-&gt;load(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QUrl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("http://sven-johannsen.de"));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-&gt;load(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QUrl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"http://127.0.0.1:8080"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webView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-&gt;show();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};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8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Signal and Slot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MyWidget</a:t>
            </a:r>
            <a:r>
              <a:rPr lang="en-US" dirty="0" smtClean="0"/>
              <a:t> Header:</a:t>
            </a:r>
          </a:p>
          <a:p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MyWidget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QWidget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</a:pP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>
              <a:spcBef>
                <a:spcPts val="0"/>
              </a:spcBef>
            </a:pPr>
            <a:r>
              <a:rPr lang="en-US" altLang="en-US" sz="2000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Q_OBJECT</a:t>
            </a:r>
          </a:p>
          <a:p>
            <a:pPr lvl="0">
              <a:spcBef>
                <a:spcPts val="0"/>
              </a:spcBef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>
              <a:spcBef>
                <a:spcPts val="0"/>
              </a:spcBef>
            </a:pPr>
            <a:r>
              <a:rPr lang="en-US" altLang="en-US" sz="20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</a:pP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explicit</a:t>
            </a:r>
            <a:r>
              <a:rPr lang="en-US" altLang="en-US" sz="20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MyWidget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QWidget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slots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0"/>
              </a:spcBef>
            </a:pP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</a:t>
            </a:r>
            <a:r>
              <a:rPr lang="en-US" altLang="en-US" sz="20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0">
              <a:spcBef>
                <a:spcPts val="0"/>
              </a:spcBef>
            </a:pP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9040" y="344170"/>
            <a:ext cx="907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Qt4</a:t>
            </a:r>
          </a:p>
        </p:txBody>
      </p:sp>
    </p:spTree>
    <p:extLst>
      <p:ext uri="{BB962C8B-B14F-4D97-AF65-F5344CB8AC3E}">
        <p14:creationId xmlns:p14="http://schemas.microsoft.com/office/powerpoint/2010/main" val="39951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Signal and Slot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9437243" cy="4206875"/>
          </a:xfrm>
        </p:spPr>
        <p:txBody>
          <a:bodyPr/>
          <a:lstStyle/>
          <a:p>
            <a:r>
              <a:rPr lang="en-US" dirty="0" err="1" smtClean="0"/>
              <a:t>MyWidget</a:t>
            </a:r>
            <a:r>
              <a:rPr lang="en-US" dirty="0" smtClean="0"/>
              <a:t> constructor:</a:t>
            </a:r>
          </a:p>
          <a:p>
            <a:endParaRPr lang="en-US" dirty="0" smtClean="0"/>
          </a:p>
          <a:p>
            <a:pPr lvl="0"/>
            <a:r>
              <a:rPr lang="en-US" altLang="en-US" sz="18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MyWidget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8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MyWidget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QWidget</a:t>
            </a:r>
            <a:r>
              <a:rPr lang="en-US" altLang="en-US" sz="18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*parent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altLang="en-US" sz="18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QMainWindow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(parent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800" dirty="0" smtClean="0"/>
          </a:p>
          <a:p>
            <a:pPr lvl="0"/>
            <a:r>
              <a:rPr lang="en-US" altLang="en-US" sz="1800" dirty="0" smtClean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auto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*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button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new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solidFill>
                  <a:srgbClr val="8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QPushButton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altLang="en-US" sz="18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Klick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mich</a:t>
            </a:r>
            <a:r>
              <a:rPr lang="en-US" altLang="en-US" sz="1800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 </a:t>
            </a:r>
          </a:p>
          <a:p>
            <a:pPr lvl="0"/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button-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setGeometry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1800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20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20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140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00008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140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);</a:t>
            </a:r>
          </a:p>
          <a:p>
            <a:pPr lvl="0"/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/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connect(button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SIGNAL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18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clicked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()),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1800" dirty="0" smtClean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SLOT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18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helloW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()));</a:t>
            </a:r>
          </a:p>
          <a:p>
            <a:pPr lvl="0"/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9040" y="344170"/>
            <a:ext cx="907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Qt4</a:t>
            </a:r>
          </a:p>
        </p:txBody>
      </p:sp>
    </p:spTree>
    <p:extLst>
      <p:ext uri="{BB962C8B-B14F-4D97-AF65-F5344CB8AC3E}">
        <p14:creationId xmlns:p14="http://schemas.microsoft.com/office/powerpoint/2010/main" val="24370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Signal and Slot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9437243" cy="4206875"/>
          </a:xfrm>
        </p:spPr>
        <p:txBody>
          <a:bodyPr/>
          <a:lstStyle/>
          <a:p>
            <a:r>
              <a:rPr lang="en-US" dirty="0" err="1" smtClean="0"/>
              <a:t>helloW</a:t>
            </a:r>
            <a:r>
              <a:rPr lang="en-US" dirty="0" smtClean="0"/>
              <a:t> Slot:</a:t>
            </a:r>
          </a:p>
          <a:p>
            <a:endParaRPr lang="en-US" altLang="en-US" sz="2000" dirty="0" smtClean="0">
              <a:solidFill>
                <a:srgbClr val="8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 smtClean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MyWidget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8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en-US" sz="1800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dirty="0" err="1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QMessageBox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::information(</a:t>
            </a:r>
            <a:r>
              <a:rPr lang="en-US" altLang="en-US" sz="1800" dirty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 err="1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"Hallo</a:t>
            </a:r>
            <a:r>
              <a:rPr lang="en-US" altLang="en-US" sz="1800" dirty="0">
                <a:solidFill>
                  <a:srgbClr val="C0C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World"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US" alt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9040" y="344170"/>
            <a:ext cx="907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Qt4</a:t>
            </a:r>
          </a:p>
        </p:txBody>
      </p:sp>
    </p:spTree>
    <p:extLst>
      <p:ext uri="{BB962C8B-B14F-4D97-AF65-F5344CB8AC3E}">
        <p14:creationId xmlns:p14="http://schemas.microsoft.com/office/powerpoint/2010/main" val="13343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connect()</a:t>
            </a:r>
            <a:r>
              <a:rPr lang="en-US" dirty="0"/>
              <a:t>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9193403" cy="4206875"/>
          </a:xfrm>
        </p:spPr>
        <p:txBody>
          <a:bodyPr/>
          <a:lstStyle/>
          <a:p>
            <a:pPr lvl="0"/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connect(button,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SIGNAL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clicked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()),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this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en-US" sz="2000" dirty="0">
                <a:solidFill>
                  <a:srgbClr val="C0C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2000" dirty="0" smtClean="0">
                <a:solidFill>
                  <a:srgbClr val="8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SLOT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en-US" sz="2000" dirty="0" err="1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helloW</a:t>
            </a:r>
            <a:r>
              <a:rPr lang="en-US" alt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()));</a:t>
            </a:r>
            <a:r>
              <a:rPr lang="en-US" altLang="en-US" sz="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MACROs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compile time save!</a:t>
            </a:r>
            <a:endParaRPr lang="en-US" dirty="0" smtClean="0"/>
          </a:p>
          <a:p>
            <a:pPr lvl="1"/>
            <a:r>
              <a:rPr lang="en-US" dirty="0" smtClean="0"/>
              <a:t>Not a function call, but function call syntax</a:t>
            </a:r>
          </a:p>
          <a:p>
            <a:pPr lvl="1"/>
            <a:r>
              <a:rPr lang="en-US" dirty="0" smtClean="0"/>
              <a:t>Slots has to be a widgets member functions</a:t>
            </a:r>
          </a:p>
          <a:p>
            <a:pPr lvl="1"/>
            <a:r>
              <a:rPr lang="en-US" dirty="0" smtClean="0"/>
              <a:t>A lot of text for simple 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9040" y="344170"/>
            <a:ext cx="907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Qt4</a:t>
            </a:r>
          </a:p>
        </p:txBody>
      </p:sp>
    </p:spTree>
    <p:extLst>
      <p:ext uri="{BB962C8B-B14F-4D97-AF65-F5344CB8AC3E}">
        <p14:creationId xmlns:p14="http://schemas.microsoft.com/office/powerpoint/2010/main" val="27942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9266555" cy="4206875"/>
          </a:xfrm>
        </p:spPr>
        <p:txBody>
          <a:bodyPr/>
          <a:lstStyle/>
          <a:p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connect(button,&amp;</a:t>
            </a:r>
            <a:r>
              <a:rPr lang="en-US" altLang="en-US" sz="18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QPushButton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clicked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1800" dirty="0" smtClean="0">
                <a:solidFill>
                  <a:srgbClr val="8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,&amp;</a:t>
            </a:r>
            <a:r>
              <a:rPr lang="en-US" altLang="en-US" sz="1800" dirty="0" err="1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MainWindow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MACROs, </a:t>
            </a:r>
            <a:r>
              <a:rPr lang="en-US" dirty="0" smtClean="0"/>
              <a:t>pure </a:t>
            </a:r>
            <a:r>
              <a:rPr lang="en-US" dirty="0"/>
              <a:t>C</a:t>
            </a:r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Type safe</a:t>
            </a:r>
          </a:p>
          <a:p>
            <a:pPr lvl="1"/>
            <a:r>
              <a:rPr lang="en-US" dirty="0" smtClean="0"/>
              <a:t>Support for all(?) kinds of callable types</a:t>
            </a:r>
          </a:p>
          <a:p>
            <a:pPr lvl="2"/>
            <a:r>
              <a:rPr lang="en-US" dirty="0" smtClean="0"/>
              <a:t>Member functions (no need for slots)</a:t>
            </a:r>
          </a:p>
          <a:p>
            <a:pPr lvl="2"/>
            <a:r>
              <a:rPr lang="en-US" dirty="0" smtClean="0"/>
              <a:t>Non-member functions</a:t>
            </a:r>
          </a:p>
          <a:p>
            <a:pPr lvl="2"/>
            <a:r>
              <a:rPr lang="en-US" dirty="0" err="1" smtClean="0"/>
              <a:t>Functors</a:t>
            </a:r>
            <a:r>
              <a:rPr lang="en-US" dirty="0" smtClean="0"/>
              <a:t>, </a:t>
            </a:r>
            <a:r>
              <a:rPr lang="en-US" dirty="0" err="1" smtClean="0"/>
              <a:t>std</a:t>
            </a:r>
            <a:r>
              <a:rPr lang="en-US" dirty="0" smtClean="0"/>
              <a:t>::function, </a:t>
            </a:r>
            <a:r>
              <a:rPr lang="en-US" b="1" dirty="0" smtClean="0"/>
              <a:t>lambda expressions</a:t>
            </a:r>
            <a:endParaRPr lang="en-US" b="1" dirty="0" smtClean="0"/>
          </a:p>
          <a:p>
            <a:pPr lvl="2"/>
            <a:r>
              <a:rPr lang="en-US" dirty="0" smtClean="0"/>
              <a:t>…</a:t>
            </a:r>
          </a:p>
          <a:p>
            <a:endParaRPr lang="en-US" dirty="0"/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37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4" y="1646238"/>
            <a:ext cx="9266555" cy="4206875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source_code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2464" y="-163108"/>
            <a:ext cx="1002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Qt</a:t>
            </a:r>
            <a:r>
              <a:rPr lang="en-US" sz="54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3600" b="1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19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 capture ]  ( parameter) -&gt; </a:t>
            </a:r>
            <a:r>
              <a:rPr lang="en-US" dirty="0" err="1" smtClean="0"/>
              <a:t>return_type</a:t>
            </a:r>
            <a:r>
              <a:rPr lang="en-US" dirty="0" smtClean="0"/>
              <a:t> { body; } ();</a:t>
            </a:r>
          </a:p>
          <a:p>
            <a:r>
              <a:rPr lang="en-US" sz="1600" dirty="0"/>
              <a:t>+ mutable, throw</a:t>
            </a:r>
          </a:p>
          <a:p>
            <a:endParaRPr lang="en-US" dirty="0" smtClean="0"/>
          </a:p>
          <a:p>
            <a:r>
              <a:rPr lang="en-US" dirty="0" smtClean="0"/>
              <a:t>mandatory:</a:t>
            </a:r>
            <a:endParaRPr lang="en-US" dirty="0"/>
          </a:p>
          <a:p>
            <a:pPr lvl="1"/>
            <a:r>
              <a:rPr lang="en-US" dirty="0" smtClean="0"/>
              <a:t>[ ] =&gt; </a:t>
            </a:r>
            <a:r>
              <a:rPr lang="en-US" i="1" dirty="0" smtClean="0"/>
              <a:t>lambda-introducer</a:t>
            </a:r>
          </a:p>
          <a:p>
            <a:pPr lvl="1"/>
            <a:r>
              <a:rPr lang="en-US" dirty="0" smtClean="0"/>
              <a:t>{ } =&gt; Body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Shortest Lambda: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[]{}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[]{}();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Calls an empty lambda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4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IS 2010">
      <a:dk1>
        <a:srgbClr val="123255"/>
      </a:dk1>
      <a:lt1>
        <a:sysClr val="window" lastClr="FFFFFF"/>
      </a:lt1>
      <a:dk2>
        <a:srgbClr val="604479"/>
      </a:dk2>
      <a:lt2>
        <a:srgbClr val="FFCC00"/>
      </a:lt2>
      <a:accent1>
        <a:srgbClr val="0A85FF"/>
      </a:accent1>
      <a:accent2>
        <a:srgbClr val="F79646"/>
      </a:accent2>
      <a:accent3>
        <a:srgbClr val="9BBB59"/>
      </a:accent3>
      <a:accent4>
        <a:srgbClr val="604479"/>
      </a:accent4>
      <a:accent5>
        <a:srgbClr val="FFCC00"/>
      </a:accent5>
      <a:accent6>
        <a:srgbClr val="AD0021"/>
      </a:accent6>
      <a:hlink>
        <a:srgbClr val="F49100"/>
      </a:hlink>
      <a:folHlink>
        <a:srgbClr val="0A85FF"/>
      </a:folHlink>
    </a:clrScheme>
    <a:fontScheme name="SI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>
            <a:latin typeface="Arial Narrow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 Narrow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B41F4A60E484DB8328104EF39E509" ma:contentTypeVersion="3" ma:contentTypeDescription="Create a new document." ma:contentTypeScope="" ma:versionID="3c4d836a207ba4fd1b816ccd6c239aa0">
  <xsd:schema xmlns:xsd="http://www.w3.org/2001/XMLSchema" xmlns:xs="http://www.w3.org/2001/XMLSchema" xmlns:p="http://schemas.microsoft.com/office/2006/metadata/properties" xmlns:ns2="59099aaa-5620-4943-a12c-2034af41a75e" targetNamespace="http://schemas.microsoft.com/office/2006/metadata/properties" ma:root="true" ma:fieldsID="deefb7cbe2b4db2a796822d06c9f438f" ns2:_="">
    <xsd:import namespace="59099aaa-5620-4943-a12c-2034af41a75e"/>
    <xsd:element name="properties">
      <xsd:complexType>
        <xsd:sequence>
          <xsd:element name="documentManagement">
            <xsd:complexType>
              <xsd:all>
                <xsd:element ref="ns2:Record_x0020_Cla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99aaa-5620-4943-a12c-2034af41a75e" elementFormDefault="qualified">
    <xsd:import namespace="http://schemas.microsoft.com/office/2006/documentManagement/types"/>
    <xsd:import namespace="http://schemas.microsoft.com/office/infopath/2007/PartnerControls"/>
    <xsd:element name="Record_x0020_Class" ma:index="8" nillable="true" ma:displayName="Record Class" ma:default="Select if content is a Record..." ma:description="First level of the Corporate Retention Schedule, to be used for Records Management (Class)" ma:format="Dropdown" ma:internalName="Record_x0020_Class">
      <xsd:simpleType>
        <xsd:restriction base="dms:Choice">
          <xsd:enumeration value="Select if content is a Record..."/>
          <xsd:enumeration value="01 Legal"/>
          <xsd:enumeration value="02 Financial and Accounting"/>
          <xsd:enumeration value="03 Careers and People"/>
          <xsd:enumeration value="04 Supply Chain"/>
          <xsd:enumeration value="05 Operations - Product/service Delivery to the Customer"/>
          <xsd:enumeration value="06 QHSE"/>
          <xsd:enumeration value="07 Marketing &amp; Sales"/>
          <xsd:enumeration value="08 Research and development, Engineering and Manufacturing"/>
          <xsd:enumeration value="09 Information Technology and Management"/>
          <xsd:enumeration value="10 Communications"/>
          <xsd:enumeration value="11 Corporate Management - Administra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_x0020_Class xmlns="59099aaa-5620-4943-a12c-2034af41a75e">Select if content is a Record...</Record_x0020_Clas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1D10CE-DEC0-4F48-91BE-F576F5D9EB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099aaa-5620-4943-a12c-2034af41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8D6606-CFA8-47D1-ABB1-FA2FFF6E5513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59099aaa-5620-4943-a12c-2034af41a75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A2FC48B-1316-4C38-85E7-CDE776B295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622</Words>
  <Application>Microsoft Office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Aharoni</vt:lpstr>
      <vt:lpstr>Arial</vt:lpstr>
      <vt:lpstr>Arial Narrow</vt:lpstr>
      <vt:lpstr>Courier New</vt:lpstr>
      <vt:lpstr>Times New Roman</vt:lpstr>
      <vt:lpstr>Wingdings</vt:lpstr>
      <vt:lpstr>Office Theme</vt:lpstr>
      <vt:lpstr>Signals and Lambdas</vt:lpstr>
      <vt:lpstr>Content</vt:lpstr>
      <vt:lpstr>Qt Signal and Slot Introduction</vt:lpstr>
      <vt:lpstr>Qt Signal and Slot Introduction</vt:lpstr>
      <vt:lpstr>Qt Signal and Slot Introduction</vt:lpstr>
      <vt:lpstr>The connect() Problem</vt:lpstr>
      <vt:lpstr>New Syntax</vt:lpstr>
      <vt:lpstr>New Syntax</vt:lpstr>
      <vt:lpstr>C++11 Lambda expressions</vt:lpstr>
      <vt:lpstr>C++11 Lambda expressions</vt:lpstr>
      <vt:lpstr>C++ Lambdas as Qt Slots</vt:lpstr>
      <vt:lpstr>C++11 Lambda expressions Captures </vt:lpstr>
      <vt:lpstr>C++ Lambdas as Qt Slots capture “this”</vt:lpstr>
      <vt:lpstr>C++ Lambdas as Qt Slots parameters</vt:lpstr>
      <vt:lpstr>C++ Lambdas as Qt Slots</vt:lpstr>
      <vt:lpstr>Simple Webbrowser </vt:lpstr>
      <vt:lpstr>Connect: new features - new problems</vt:lpstr>
      <vt:lpstr>Disconnect </vt:lpstr>
      <vt:lpstr>Disconnect </vt:lpstr>
      <vt:lpstr>Overloads</vt:lpstr>
      <vt:lpstr>Overloads</vt:lpstr>
      <vt:lpstr>Disconnect &amp; Overloads</vt:lpstr>
      <vt:lpstr>Questions?</vt:lpstr>
      <vt:lpstr>simplebrowser.pro</vt:lpstr>
      <vt:lpstr>main.cpp</vt:lpstr>
      <vt:lpstr>simplebrowser.h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</dc:creator>
  <cp:lastModifiedBy>Sven Johannsen</cp:lastModifiedBy>
  <cp:revision>172</cp:revision>
  <dcterms:created xsi:type="dcterms:W3CDTF">2010-09-07T16:19:37Z</dcterms:created>
  <dcterms:modified xsi:type="dcterms:W3CDTF">2015-01-08T16:25:23Z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0x010100ECDB41F4A60E484DB8328104EF39E509</vt:lpwstr>
  </property>
</Properties>
</file>